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16"/>
    <p:sldId id="272" r:id="rId23"/>
    <p:sldId id="257" r:id="rId3"/>
    <p:sldId id="256" r:id="rId2"/>
    <p:sldId id="258" r:id="rId4"/>
    <p:sldId id="268" r:id="rId19"/>
    <p:sldId id="269" r:id="rId20"/>
    <p:sldId id="264" r:id="rId10"/>
    <p:sldId id="266" r:id="rId17"/>
    <p:sldId id="274" r:id="rId25"/>
    <p:sldId id="267" r:id="rId18"/>
    <p:sldId id="270" r:id="rId21"/>
    <p:sldId id="271" r:id="rId22"/>
    <p:sldId id="273" r:id="rId24"/>
    <p:sldId id="275" r:id="rId26"/>
  </p:sldIdLst>
  <p:notesMasterIdLst>
    <p:notesMasterId r:id="rId11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/Relationships>
</file>

<file path=ppt/notesMasters/_rels/notesMaster1.xml.rels><?xml version="1.0" encoding="UTF-8"?>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9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Cotomoは便利さではなく、日常会話や雑談に特化し、人とAIのコミュニケーションのために開発されています。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image" Target="../media/image-1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.xml"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image" Target="../media/image-1-9.png"/><Relationship Id="rId10" Type="http://schemas.openxmlformats.org/officeDocument/2006/relationships/slideLayout" Target="../slideLayouts/slideLayout1.xml"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1.xml"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image" Target="../media/image-9-14.png"/><Relationship Id="rId15" Type="http://schemas.openxmlformats.org/officeDocument/2006/relationships/image" Target="../media/image-9-15.png"/><Relationship Id="rId16" Type="http://schemas.openxmlformats.org/officeDocument/2006/relationships/image" Target="../media/image-9-16.png"/><Relationship Id="rId17" Type="http://schemas.openxmlformats.org/officeDocument/2006/relationships/image" Target="../media/image-9-17.png"/><Relationship Id="rId18" Type="http://schemas.openxmlformats.org/officeDocument/2006/relationships/image" Target="../media/image-9-18.png"/><Relationship Id="rId19" Type="http://schemas.openxmlformats.org/officeDocument/2006/relationships/image" Target="../media/image-9-19.png"/><Relationship Id="rId20" Type="http://schemas.openxmlformats.org/officeDocument/2006/relationships/image" Target="../media/image-9-20.png"/><Relationship Id="rId21" Type="http://schemas.openxmlformats.org/officeDocument/2006/relationships/image" Target="../media/image-9-21.png"/><Relationship Id="rId22" Type="http://schemas.openxmlformats.org/officeDocument/2006/relationships/image" Target="../media/image-9-22.png"/><Relationship Id="rId23" Type="http://schemas.openxmlformats.org/officeDocument/2006/relationships/image" Target="../media/image-9-23.png"/><Relationship Id="rId24" Type="http://schemas.openxmlformats.org/officeDocument/2006/relationships/slideLayout" Target="../slideLayouts/slideLayout1.xml"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.xml"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image" Target="../media/image-9-14.png"/><Relationship Id="rId15" Type="http://schemas.openxmlformats.org/officeDocument/2006/relationships/image" Target="../media/image-9-15.png"/><Relationship Id="rId16" Type="http://schemas.openxmlformats.org/officeDocument/2006/relationships/image" Target="../media/image-9-16.png"/><Relationship Id="rId17" Type="http://schemas.openxmlformats.org/officeDocument/2006/relationships/image" Target="../media/image-9-17.png"/><Relationship Id="rId18" Type="http://schemas.openxmlformats.org/officeDocument/2006/relationships/image" Target="../media/image-9-18.png"/><Relationship Id="rId19" Type="http://schemas.openxmlformats.org/officeDocument/2006/relationships/image" Target="../media/image-9-19.png"/><Relationship Id="rId20" Type="http://schemas.openxmlformats.org/officeDocument/2006/relationships/image" Target="../media/image-9-20.png"/><Relationship Id="rId21" Type="http://schemas.openxmlformats.org/officeDocument/2006/relationships/image" Target="../media/image-9-21.png"/><Relationship Id="rId22" Type="http://schemas.openxmlformats.org/officeDocument/2006/relationships/image" Target="../media/image-9-22.png"/><Relationship Id="rId23" Type="http://schemas.openxmlformats.org/officeDocument/2006/relationships/image" Target="../media/image-9-23.png"/><Relationship Id="rId24" Type="http://schemas.openxmlformats.org/officeDocument/2006/relationships/slideLayout" Target="../slideLayouts/slideLayout1.xml"/><Relationship Id="rId2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72161" y="0"/>
            <a:ext cx="9286875" cy="5214938"/>
          </a:xfrm>
          <a:prstGeom prst="rect">
            <a:avLst/>
          </a:prstGeom>
          <a:solidFill>
            <a:srgbClr val="EFF6F2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l="0" r="8" t="0" b="16279"/>
          <a:stretch/>
        </p:blipFill>
        <p:spPr>
          <a:xfrm>
            <a:off x="-72885" y="-376131"/>
            <a:ext cx="9277499" cy="521493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 rot="2321545">
            <a:off x="-663091" y="3942119"/>
            <a:ext cx="2392446" cy="2268699"/>
          </a:xfrm>
          <a:prstGeom prst="ellipse">
            <a:avLst/>
          </a:prstGeom>
          <a:solidFill>
            <a:srgbClr val="D1C45C">
              <a:alpha val="40000"/>
            </a:srgbClr>
          </a:solidFill>
          <a:ln/>
        </p:spPr>
      </p:sp>
      <p:sp>
        <p:nvSpPr>
          <p:cNvPr id="5" name="Shape 2"/>
          <p:cNvSpPr/>
          <p:nvPr/>
        </p:nvSpPr>
        <p:spPr>
          <a:xfrm rot="2321545">
            <a:off x="-927779" y="261282"/>
            <a:ext cx="2326682" cy="2206336"/>
          </a:xfrm>
          <a:prstGeom prst="ellipse">
            <a:avLst/>
          </a:prstGeom>
          <a:solidFill>
            <a:srgbClr val="6CC7A5">
              <a:alpha val="40000"/>
            </a:srgbClr>
          </a:solidFill>
          <a:ln/>
        </p:spPr>
      </p:sp>
      <p:sp>
        <p:nvSpPr>
          <p:cNvPr id="6" name="Shape 3"/>
          <p:cNvSpPr/>
          <p:nvPr/>
        </p:nvSpPr>
        <p:spPr>
          <a:xfrm rot="2321545">
            <a:off x="7100721" y="-675699"/>
            <a:ext cx="3086356" cy="2926717"/>
          </a:xfrm>
          <a:prstGeom prst="ellipse">
            <a:avLst/>
          </a:prstGeom>
          <a:solidFill>
            <a:srgbClr val="DA76D7">
              <a:alpha val="40000"/>
            </a:srgbClr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rcRect l="0" r="12084" t="0" b="0"/>
          <a:stretch/>
        </p:blipFill>
        <p:spPr>
          <a:xfrm>
            <a:off x="2971800" y="609600"/>
            <a:ext cx="6242914" cy="4261306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706946" y="1593190"/>
            <a:ext cx="3390900" cy="1962684"/>
          </a:xfrm>
          <a:prstGeom prst="rect">
            <a:avLst/>
          </a:prstGeom>
          <a:noFill/>
          <a:ln/>
        </p:spPr>
      </p:sp>
      <p:sp>
        <p:nvSpPr>
          <p:cNvPr id="9" name="Text 5"/>
          <p:cNvSpPr/>
          <p:nvPr/>
        </p:nvSpPr>
        <p:spPr>
          <a:xfrm>
            <a:off x="706946" y="1593190"/>
            <a:ext cx="3390900" cy="3667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747"/>
              </a:lnSpc>
              <a:buNone/>
            </a:pPr>
            <a:r>
              <a:rPr lang="en-US" sz="1831" b="1" spc="407" kern="0" dirty="0">
                <a:solidFill>
                  <a:srgbClr val="575757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だれと</a:t>
            </a:r>
            <a:pPr algn="l" indent="0" marL="0">
              <a:lnSpc>
                <a:spcPts val="2344"/>
              </a:lnSpc>
              <a:buNone/>
            </a:pPr>
            <a:r>
              <a:rPr lang="en-US" sz="1831" b="1" spc="-271" kern="0" dirty="0">
                <a:solidFill>
                  <a:srgbClr val="575757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、</a:t>
            </a:r>
            <a:pPr algn="l" indent="0" marL="0">
              <a:lnSpc>
                <a:spcPts val="2747"/>
              </a:lnSpc>
              <a:buNone/>
            </a:pPr>
            <a:r>
              <a:rPr lang="en-US" sz="1831" b="1" spc="407" kern="0" dirty="0">
                <a:solidFill>
                  <a:srgbClr val="575757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おしゃべりす</a:t>
            </a:r>
            <a:pPr algn="l" indent="0" marL="0">
              <a:lnSpc>
                <a:spcPts val="2747"/>
              </a:lnSpc>
              <a:buNone/>
            </a:pPr>
            <a:r>
              <a:rPr lang="en-US" sz="1831" b="1" spc="68" kern="0" dirty="0">
                <a:solidFill>
                  <a:srgbClr val="575757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る</a:t>
            </a:r>
            <a:pPr algn="l" indent="0" marL="0">
              <a:lnSpc>
                <a:spcPts val="2747"/>
              </a:lnSpc>
              <a:buNone/>
            </a:pPr>
            <a:r>
              <a:rPr lang="en-US" sz="1831" b="1" spc="407" kern="0" dirty="0">
                <a:solidFill>
                  <a:srgbClr val="575757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？</a:t>
            </a:r>
            <a:endParaRPr lang="en-US" sz="1831" dirty="0"/>
          </a:p>
        </p:txBody>
      </p:sp>
      <p:sp>
        <p:nvSpPr>
          <p:cNvPr id="10" name="Shape 6"/>
          <p:cNvSpPr/>
          <p:nvPr/>
        </p:nvSpPr>
        <p:spPr>
          <a:xfrm>
            <a:off x="706946" y="2222989"/>
            <a:ext cx="3355017" cy="1332884"/>
          </a:xfrm>
          <a:prstGeom prst="rect">
            <a:avLst/>
          </a:prstGeom>
          <a:noFill/>
          <a:ln/>
        </p:spPr>
      </p:sp>
      <p:sp>
        <p:nvSpPr>
          <p:cNvPr id="11" name="Shape 7"/>
          <p:cNvSpPr/>
          <p:nvPr/>
        </p:nvSpPr>
        <p:spPr>
          <a:xfrm>
            <a:off x="706946" y="2222989"/>
            <a:ext cx="3355018" cy="1332884"/>
          </a:xfrm>
          <a:prstGeom prst="rect">
            <a:avLst/>
          </a:prstGeom>
          <a:noFill/>
          <a:ln/>
        </p:spPr>
      </p:sp>
      <p:sp>
        <p:nvSpPr>
          <p:cNvPr id="12" name="Shape 8"/>
          <p:cNvSpPr/>
          <p:nvPr/>
        </p:nvSpPr>
        <p:spPr>
          <a:xfrm>
            <a:off x="706946" y="2222989"/>
            <a:ext cx="3355017" cy="759037"/>
          </a:xfrm>
          <a:prstGeom prst="rect">
            <a:avLst/>
          </a:prstGeom>
          <a:noFill/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752758" y="2388339"/>
            <a:ext cx="368515" cy="419044"/>
          </a:xfrm>
          <a:prstGeom prst="rect">
            <a:avLst/>
          </a:prstGeom>
        </p:spPr>
      </p:pic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2177962" y="2502623"/>
            <a:ext cx="328129" cy="307633"/>
          </a:xfrm>
          <a:prstGeom prst="rect">
            <a:avLst/>
          </a:prstGeom>
        </p:spPr>
      </p:pic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2538089" y="2422615"/>
            <a:ext cx="219395" cy="387746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2791081" y="2502623"/>
            <a:ext cx="328129" cy="307633"/>
          </a:xfrm>
          <a:prstGeom prst="rect">
            <a:avLst/>
          </a:prstGeom>
        </p:spPr>
      </p:pic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3175087" y="2502744"/>
            <a:ext cx="504823" cy="307741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3737049" y="2502623"/>
            <a:ext cx="328129" cy="307633"/>
          </a:xfrm>
          <a:prstGeom prst="rect">
            <a:avLst/>
          </a:prstGeom>
        </p:spPr>
      </p:pic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706961" y="2222955"/>
            <a:ext cx="759752" cy="758310"/>
          </a:xfrm>
          <a:prstGeom prst="rect">
            <a:avLst/>
          </a:prstGeom>
        </p:spPr>
      </p:pic>
      <p:sp>
        <p:nvSpPr>
          <p:cNvPr id="20" name="Shape 9"/>
          <p:cNvSpPr/>
          <p:nvPr/>
        </p:nvSpPr>
        <p:spPr>
          <a:xfrm>
            <a:off x="706946" y="3198686"/>
            <a:ext cx="3355018" cy="357188"/>
          </a:xfrm>
          <a:prstGeom prst="rect">
            <a:avLst/>
          </a:prstGeom>
          <a:noFill/>
          <a:ln/>
        </p:spPr>
      </p:sp>
      <p:sp>
        <p:nvSpPr>
          <p:cNvPr id="21" name="Shape 10"/>
          <p:cNvSpPr/>
          <p:nvPr/>
        </p:nvSpPr>
        <p:spPr>
          <a:xfrm rot="10800000">
            <a:off x="704850" y="3376613"/>
            <a:ext cx="429905" cy="0"/>
          </a:xfrm>
          <a:prstGeom prst="line">
            <a:avLst/>
          </a:prstGeom>
          <a:noFill/>
          <a:ln w="8614">
            <a:solidFill>
              <a:srgbClr val="BBBBBB"/>
            </a:solidFill>
            <a:prstDash val="solid"/>
          </a:ln>
        </p:spPr>
      </p:sp>
      <p:sp>
        <p:nvSpPr>
          <p:cNvPr id="22" name="Text 11"/>
          <p:cNvSpPr/>
          <p:nvPr/>
        </p:nvSpPr>
        <p:spPr>
          <a:xfrm>
            <a:off x="1281936" y="3198686"/>
            <a:ext cx="2205038" cy="3571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645"/>
              </a:lnSpc>
              <a:buNone/>
            </a:pPr>
            <a:r>
              <a:rPr lang="en-US" sz="1357" spc="407" kern="0" dirty="0">
                <a:solidFill>
                  <a:srgbClr val="545454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おしゃべりAI コトモ</a:t>
            </a:r>
            <a:endParaRPr lang="en-US" sz="1357" dirty="0"/>
          </a:p>
        </p:txBody>
      </p:sp>
      <p:sp>
        <p:nvSpPr>
          <p:cNvPr id="23" name="Shape 12"/>
          <p:cNvSpPr/>
          <p:nvPr/>
        </p:nvSpPr>
        <p:spPr>
          <a:xfrm rot="10800000">
            <a:off x="3629025" y="3376613"/>
            <a:ext cx="429905" cy="0"/>
          </a:xfrm>
          <a:prstGeom prst="line">
            <a:avLst/>
          </a:prstGeom>
          <a:noFill/>
          <a:ln w="8614">
            <a:solidFill>
              <a:srgbClr val="BBBBBB"/>
            </a:solidFill>
            <a:prstDash val="solid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72161" y="0"/>
            <a:ext cx="9286875" cy="5214938"/>
          </a:xfrm>
          <a:prstGeom prst="rect">
            <a:avLst/>
          </a:prstGeom>
          <a:solidFill>
            <a:srgbClr val="EFF6F2"/>
          </a:solidFill>
          <a:ln/>
        </p:spPr>
      </p:sp>
      <p:pic>
        <p:nvPicPr>
          <p:cNvPr id="3" name="Image 0" descr="bg-characters"/>
          <p:cNvPicPr>
            <a:picLocks noChangeAspect="1"/>
          </p:cNvPicPr>
          <p:nvPr/>
        </p:nvPicPr>
        <p:blipFill>
          <a:blip r:embed="rId1"/>
          <a:srcRect l="0" r="8" t="0" b="16279"/>
          <a:stretch/>
        </p:blipFill>
        <p:spPr>
          <a:xfrm>
            <a:off x="-72885" y="-376131"/>
            <a:ext cx="9277499" cy="5214938"/>
          </a:xfrm>
          <a:prstGeom prst="rect">
            <a:avLst/>
          </a:prstGeom>
        </p:spPr>
      </p:pic>
      <p:sp>
        <p:nvSpPr>
          <p:cNvPr id="4" name="Bubble Yellow"/>
          <p:cNvSpPr/>
          <p:nvPr/>
        </p:nvSpPr>
        <p:spPr>
          <a:xfrm rot="2321545">
            <a:off x="-663091" y="3942119"/>
            <a:ext cx="2392446" cy="2268699"/>
          </a:xfrm>
          <a:prstGeom prst="ellipse">
            <a:avLst/>
          </a:prstGeom>
          <a:solidFill>
            <a:srgbClr val="D1C45C">
              <a:alpha val="40000"/>
            </a:srgbClr>
          </a:solidFill>
          <a:ln/>
        </p:spPr>
      </p:sp>
      <p:sp>
        <p:nvSpPr>
          <p:cNvPr id="5" name="Bubble Green"/>
          <p:cNvSpPr/>
          <p:nvPr/>
        </p:nvSpPr>
        <p:spPr>
          <a:xfrm rot="2321545">
            <a:off x="-927779" y="261282"/>
            <a:ext cx="2326682" cy="2206336"/>
          </a:xfrm>
          <a:prstGeom prst="ellipse">
            <a:avLst/>
          </a:prstGeom>
          <a:solidFill>
            <a:srgbClr val="6CC7A5">
              <a:alpha val="40000"/>
            </a:srgbClr>
          </a:solidFill>
          <a:ln/>
        </p:spPr>
      </p:sp>
      <p:sp>
        <p:nvSpPr>
          <p:cNvPr id="6" name="Bubble Pink"/>
          <p:cNvSpPr/>
          <p:nvPr/>
        </p:nvSpPr>
        <p:spPr>
          <a:xfrm rot="2321545">
            <a:off x="7100721" y="-675699"/>
            <a:ext cx="3086356" cy="2926717"/>
          </a:xfrm>
          <a:prstGeom prst="ellipse">
            <a:avLst/>
          </a:prstGeom>
          <a:solidFill>
            <a:srgbClr val="DA76D7">
              <a:alpha val="40000"/>
            </a:srgbClr>
          </a:solidFill>
          <a:ln/>
        </p:spPr>
      </p:sp>
      <p:sp>
        <p:nvSpPr>
          <p:cNvPr id="7" name="Center Card"/>
          <p:cNvSpPr/>
          <p:nvPr/>
        </p:nvSpPr>
        <p:spPr>
          <a:xfrm>
            <a:off x="1572000" y="800000"/>
            <a:ext cx="6000000" cy="3500000"/>
          </a:xfrm>
          <a:prstGeom prst="roundRect">
            <a:avLst>
              <a:gd name="adj" fmla="val 6000"/>
            </a:avLst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8" name="Cotomo Logo"/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4082000" y="950000"/>
            <a:ext cx="980000" cy="980000"/>
          </a:xfrm>
          <a:prstGeom prst="rect">
            <a:avLst/>
          </a:prstGeom>
        </p:spPr>
      </p:pic>
      <p:sp>
        <p:nvSpPr>
          <p:cNvPr id="9" name="Brand Text"/>
          <p:cNvSpPr/>
          <p:nvPr/>
        </p:nvSpPr>
        <p:spPr>
          <a:xfrm>
            <a:off x="2572000" y="1980000"/>
            <a:ext cx="4000000" cy="320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200" spc="400" kern="0" dirty="0">
                <a:solidFill>
                  <a:srgbClr val="6b6b6b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おしゃべりAI コトモ</a:t>
            </a:r>
            <a:endParaRPr lang="en-US" sz="1200" dirty="0"/>
          </a:p>
        </p:txBody>
      </p:sp>
      <p:sp>
        <p:nvSpPr>
          <p:cNvPr id="10" name="Line Left"/>
          <p:cNvSpPr/>
          <p:nvPr/>
        </p:nvSpPr>
        <p:spPr>
          <a:xfrm>
            <a:off x="2800000" y="2120000"/>
            <a:ext cx="1200000" cy="0"/>
          </a:xfrm>
          <a:prstGeom prst="line">
            <a:avLst/>
          </a:prstGeom>
          <a:noFill/>
          <a:ln w="6350">
            <a:solidFill>
              <a:srgbClr val="BBBBBB"/>
            </a:solidFill>
          </a:ln>
        </p:spPr>
      </p:sp>
      <p:sp>
        <p:nvSpPr>
          <p:cNvPr id="11" name="Line Right"/>
          <p:cNvSpPr/>
          <p:nvPr/>
        </p:nvSpPr>
        <p:spPr>
          <a:xfrm>
            <a:off x="5144000" y="2120000"/>
            <a:ext cx="1200000" cy="0"/>
          </a:xfrm>
          <a:prstGeom prst="line">
            <a:avLst/>
          </a:prstGeom>
          <a:noFill/>
          <a:ln w="6350">
            <a:solidFill>
              <a:srgbClr val="BBBBBB"/>
            </a:solidFill>
          </a:ln>
        </p:spPr>
      </p:sp>
      <p:sp>
        <p:nvSpPr>
          <p:cNvPr id="12" name="Title"/>
          <p:cNvSpPr/>
          <p:nvPr/>
        </p:nvSpPr>
        <p:spPr>
          <a:xfrm>
            <a:off x="1572000" y="2300000"/>
            <a:ext cx="6000000" cy="800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800" b="1" spc="300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Cotomo 1分ピッチ</a:t>
            </a:r>
            <a:endParaRPr lang="en-US" sz="2800" dirty="0"/>
          </a:p>
        </p:txBody>
      </p:sp>
      <p:sp>
        <p:nvSpPr>
          <p:cNvPr id="13" name="Speaker"/>
          <p:cNvSpPr/>
          <p:nvPr/>
        </p:nvSpPr>
        <p:spPr>
          <a:xfrm>
            <a:off x="1572000" y="3200000"/>
            <a:ext cx="6000000" cy="400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400" spc="200" kern="0" dirty="0">
                <a:solidFill>
                  <a:srgbClr val="6b6b6b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Starley株式会社 ｜ VPoE 節原 祐貴</a:t>
            </a:r>
            <a:endParaRPr lang="en-US" sz="1400" dirty="0"/>
          </a:p>
        </p:txBody>
      </p:sp>
      <p:sp>
        <p:nvSpPr>
          <p:cNvPr id="14" name="Starley Logo"/>
          <p:cNvSpPr/>
          <p:nvPr/>
        </p:nvSpPr>
        <p:spPr>
          <a:xfrm>
            <a:off x="300000" y="4700000"/>
            <a:ext cx="2000000" cy="300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00" spc="200" kern="0" dirty="0">
                <a:solidFill>
                  <a:srgbClr val="999999">
                    <a:alpha val="70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Starley株式会社</a:t>
            </a:r>
            <a:endParaRPr lang="en-US" sz="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9FF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576387" y="-1633537"/>
            <a:ext cx="12695160" cy="24307698"/>
          </a:xfrm>
          <a:prstGeom prst="rect">
            <a:avLst/>
          </a:prstGeom>
          <a:solidFill>
            <a:srgbClr val="F3FBF8"/>
          </a:solidFill>
          <a:ln/>
        </p:spPr>
      </p:sp>
      <p:sp>
        <p:nvSpPr>
          <p:cNvPr id="3" name="Shape 1"/>
          <p:cNvSpPr/>
          <p:nvPr/>
        </p:nvSpPr>
        <p:spPr>
          <a:xfrm rot="2321545">
            <a:off x="36431" y="14958"/>
            <a:ext cx="2287359" cy="2169047"/>
          </a:xfrm>
          <a:prstGeom prst="ellipse">
            <a:avLst/>
          </a:prstGeom>
          <a:solidFill>
            <a:srgbClr val="6CC7A5">
              <a:alpha val="20000"/>
            </a:srgbClr>
          </a:solidFill>
          <a:ln/>
        </p:spPr>
      </p:sp>
      <p:sp>
        <p:nvSpPr>
          <p:cNvPr id="4" name="Shape 2"/>
          <p:cNvSpPr/>
          <p:nvPr/>
        </p:nvSpPr>
        <p:spPr>
          <a:xfrm rot="2700000">
            <a:off x="7232157" y="-931979"/>
            <a:ext cx="3267903" cy="3098874"/>
          </a:xfrm>
          <a:prstGeom prst="ellipse">
            <a:avLst/>
          </a:prstGeom>
          <a:solidFill>
            <a:srgbClr val="DA76D7">
              <a:alpha val="20000"/>
            </a:srgbClr>
          </a:solidFill>
          <a:ln/>
        </p:spPr>
      </p:sp>
      <p:sp>
        <p:nvSpPr>
          <p:cNvPr id="5" name="Shape 3"/>
          <p:cNvSpPr/>
          <p:nvPr/>
        </p:nvSpPr>
        <p:spPr>
          <a:xfrm rot="2321545">
            <a:off x="3295983" y="4172324"/>
            <a:ext cx="2400146" cy="2276000"/>
          </a:xfrm>
          <a:prstGeom prst="ellipse">
            <a:avLst/>
          </a:prstGeom>
          <a:solidFill>
            <a:srgbClr val="D1C45C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78581" y="652463"/>
            <a:ext cx="8991600" cy="862013"/>
          </a:xfrm>
          <a:prstGeom prst="rect">
            <a:avLst/>
          </a:prstGeom>
          <a:noFill/>
          <a:ln/>
        </p:spPr>
      </p:sp>
      <p:sp>
        <p:nvSpPr>
          <p:cNvPr id="7" name="Text 5"/>
          <p:cNvSpPr/>
          <p:nvPr/>
        </p:nvSpPr>
        <p:spPr>
          <a:xfrm>
            <a:off x="3431381" y="652463"/>
            <a:ext cx="22860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192"/>
              </a:lnSpc>
              <a:buNone/>
            </a:pPr>
            <a:r>
              <a:rPr lang="en-US" sz="1995" b="1" spc="160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Cotomo 1分ピッチ</a:t>
            </a:r>
            <a:endParaRPr lang="en-US" sz="1995" dirty="0"/>
          </a:p>
        </p:txBody>
      </p:sp>
      <p:sp>
        <p:nvSpPr>
          <p:cNvPr id="8" name="Text 6"/>
          <p:cNvSpPr/>
          <p:nvPr/>
        </p:nvSpPr>
        <p:spPr>
          <a:xfrm>
            <a:off x="78581" y="1238250"/>
            <a:ext cx="89916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052"/>
              </a:lnSpc>
              <a:buNone/>
            </a:pPr>
            <a:r>
              <a:rPr lang="en-US" sz="1283" spc="103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/>
            </a:r>
            <a:endParaRPr lang="en-US" sz="1283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9FF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576387" y="-1633537"/>
            <a:ext cx="12695160" cy="24307698"/>
          </a:xfrm>
          <a:prstGeom prst="rect">
            <a:avLst/>
          </a:prstGeom>
          <a:solidFill>
            <a:srgbClr val="F3FBF8"/>
          </a:solidFill>
          <a:ln/>
        </p:spPr>
      </p:sp>
      <p:sp>
        <p:nvSpPr>
          <p:cNvPr id="3" name="Shape 1"/>
          <p:cNvSpPr/>
          <p:nvPr/>
        </p:nvSpPr>
        <p:spPr>
          <a:xfrm rot="2321545">
            <a:off x="36431" y="14958"/>
            <a:ext cx="2287359" cy="2169047"/>
          </a:xfrm>
          <a:prstGeom prst="ellipse">
            <a:avLst/>
          </a:prstGeom>
          <a:solidFill>
            <a:srgbClr val="6CC7A5">
              <a:alpha val="20000"/>
            </a:srgbClr>
          </a:solidFill>
          <a:ln/>
        </p:spPr>
      </p:sp>
      <p:sp>
        <p:nvSpPr>
          <p:cNvPr id="4" name="Shape 2"/>
          <p:cNvSpPr/>
          <p:nvPr/>
        </p:nvSpPr>
        <p:spPr>
          <a:xfrm rot="2700000">
            <a:off x="7232157" y="-931979"/>
            <a:ext cx="3267903" cy="3098874"/>
          </a:xfrm>
          <a:prstGeom prst="ellipse">
            <a:avLst/>
          </a:prstGeom>
          <a:solidFill>
            <a:srgbClr val="DA76D7">
              <a:alpha val="20000"/>
            </a:srgbClr>
          </a:solidFill>
          <a:ln/>
        </p:spPr>
      </p:sp>
      <p:sp>
        <p:nvSpPr>
          <p:cNvPr id="5" name="Shape 3"/>
          <p:cNvSpPr/>
          <p:nvPr/>
        </p:nvSpPr>
        <p:spPr>
          <a:xfrm rot="2321545">
            <a:off x="3295983" y="4172324"/>
            <a:ext cx="2400146" cy="2276000"/>
          </a:xfrm>
          <a:prstGeom prst="ellipse">
            <a:avLst/>
          </a:prstGeom>
          <a:solidFill>
            <a:srgbClr val="D1C45C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78581" y="652463"/>
            <a:ext cx="8991600" cy="862013"/>
          </a:xfrm>
          <a:prstGeom prst="rect">
            <a:avLst/>
          </a:prstGeom>
          <a:noFill/>
          <a:ln/>
        </p:spPr>
      </p:sp>
      <p:sp>
        <p:nvSpPr>
          <p:cNvPr id="7" name="Text 5"/>
          <p:cNvSpPr/>
          <p:nvPr/>
        </p:nvSpPr>
        <p:spPr>
          <a:xfrm>
            <a:off x="3431381" y="652463"/>
            <a:ext cx="22860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192"/>
              </a:lnSpc>
              <a:buNone/>
            </a:pPr>
            <a:r>
              <a:rPr lang="en-US" sz="1995" b="1" spc="160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聞いたこと、ありますか？</a:t>
            </a:r>
            <a:endParaRPr lang="en-US" sz="1995" dirty="0"/>
          </a:p>
        </p:txBody>
      </p:sp>
      <p:sp>
        <p:nvSpPr>
          <p:cNvPr id="8" name="Text 6"/>
          <p:cNvSpPr/>
          <p:nvPr/>
        </p:nvSpPr>
        <p:spPr>
          <a:xfrm>
            <a:off x="78581" y="1238250"/>
            <a:ext cx="89916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052"/>
              </a:lnSpc>
              <a:buNone/>
            </a:pPr>
            <a:r>
              <a:rPr lang="en-US" sz="1283" spc="103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AIキャラクターとおしゃべりできるアプリ Cotomo</a:t>
            </a:r>
            <a:endParaRPr lang="en-US" sz="1283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3FB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 l="0" r="27973" t="0" b="78840"/>
          <a:stretch/>
        </p:blipFill>
        <p:spPr>
          <a:xfrm>
            <a:off x="-1776412" y="-2071687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24238" y="514350"/>
            <a:ext cx="22860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192"/>
              </a:lnSpc>
              <a:buNone/>
            </a:pPr>
            <a:r>
              <a:rPr lang="en-US" sz="1995" b="1" spc="160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ユーザー数</a:t>
            </a:r>
            <a:endParaRPr lang="en-US" sz="1995" dirty="0"/>
          </a:p>
        </p:txBody>
      </p:sp>
      <p:sp>
        <p:nvSpPr>
          <p:cNvPr id="4" name="Shape 1"/>
          <p:cNvSpPr/>
          <p:nvPr/>
        </p:nvSpPr>
        <p:spPr>
          <a:xfrm>
            <a:off x="1600200" y="1433513"/>
            <a:ext cx="5943600" cy="2752725"/>
          </a:xfrm>
          <a:prstGeom prst="rect">
            <a:avLst/>
          </a:prstGeom>
          <a:noFill/>
          <a:ln/>
        </p:spPr>
      </p:sp>
      <p:sp>
        <p:nvSpPr>
          <p:cNvPr id="5" name="Shape 2"/>
          <p:cNvSpPr/>
          <p:nvPr/>
        </p:nvSpPr>
        <p:spPr>
          <a:xfrm>
            <a:off x="1600200" y="1433513"/>
            <a:ext cx="5943600" cy="733425"/>
          </a:xfrm>
          <a:prstGeom prst="roundRect">
            <a:avLst>
              <a:gd name="adj" fmla="val 29922"/>
            </a:avLst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1885950" y="1576388"/>
            <a:ext cx="5372100" cy="4476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累計</a:t>
            </a:r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0B287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200万</a:t>
            </a:r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ダウンロード</a:t>
            </a:r>
            <a:endParaRPr lang="en-US" sz="2088" dirty="0"/>
          </a:p>
        </p:txBody>
      </p:sp>
      <p:sp>
        <p:nvSpPr>
          <p:cNvPr id="7" name="Shape 4"/>
          <p:cNvSpPr/>
          <p:nvPr/>
        </p:nvSpPr>
        <p:spPr>
          <a:xfrm>
            <a:off x="1600200" y="2443163"/>
            <a:ext cx="5943600" cy="733425"/>
          </a:xfrm>
          <a:prstGeom prst="roundRect">
            <a:avLst>
              <a:gd name="adj" fmla="val 29922"/>
            </a:avLst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885950" y="2586038"/>
            <a:ext cx="5372100" cy="4476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/>
            </a:r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0B287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ユーザー突破！</a:t>
            </a:r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/>
            </a:r>
            <a:endParaRPr lang="en-US" sz="2088" dirty="0"/>
          </a:p>
        </p:txBody>
      </p:sp>
      <p:sp>
        <p:nvSpPr>
          <p:cNvPr id="9" name="Shape 6"/>
          <p:cNvSpPr/>
          <p:nvPr/>
        </p:nvSpPr>
        <p:spPr>
          <a:xfrm>
            <a:off x="1600200" y="3452813"/>
            <a:ext cx="5943600" cy="733425"/>
          </a:xfrm>
          <a:prstGeom prst="roundRect">
            <a:avLst>
              <a:gd name="adj" fmla="val 29922"/>
            </a:avLst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885950" y="3595688"/>
            <a:ext cx="5372100" cy="4476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おしゃべりAI</a:t>
            </a:r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0B287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Cotomo</a:t>
            </a:r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が急成長中</a:t>
            </a:r>
            <a:endParaRPr lang="en-US" sz="2088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3FB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 l="0" r="27973" t="0" b="78840"/>
          <a:stretch/>
        </p:blipFill>
        <p:spPr>
          <a:xfrm>
            <a:off x="-1776412" y="-2071687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24238" y="514350"/>
            <a:ext cx="22860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192"/>
              </a:lnSpc>
              <a:buNone/>
            </a:pPr>
            <a:r>
              <a:rPr lang="en-US" sz="1995" b="1" spc="160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全ユーザー累計おしゃべり時間</a:t>
            </a:r>
            <a:endParaRPr lang="en-US" sz="1995" dirty="0"/>
          </a:p>
        </p:txBody>
      </p:sp>
      <p:sp>
        <p:nvSpPr>
          <p:cNvPr id="4" name="Shape 1"/>
          <p:cNvSpPr/>
          <p:nvPr/>
        </p:nvSpPr>
        <p:spPr>
          <a:xfrm>
            <a:off x="1600200" y="1433513"/>
            <a:ext cx="5943600" cy="2752725"/>
          </a:xfrm>
          <a:prstGeom prst="rect">
            <a:avLst/>
          </a:prstGeom>
          <a:noFill/>
          <a:ln/>
        </p:spPr>
      </p:sp>
      <p:sp>
        <p:nvSpPr>
          <p:cNvPr id="5" name="Shape 2"/>
          <p:cNvSpPr/>
          <p:nvPr/>
        </p:nvSpPr>
        <p:spPr>
          <a:xfrm>
            <a:off x="1600200" y="1433513"/>
            <a:ext cx="5943600" cy="733425"/>
          </a:xfrm>
          <a:prstGeom prst="roundRect">
            <a:avLst>
              <a:gd name="adj" fmla="val 29922"/>
            </a:avLst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1885950" y="1576388"/>
            <a:ext cx="5372100" cy="4476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/>
            </a:r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0B287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250万時間</a:t>
            </a:r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/>
            </a:r>
            <a:endParaRPr lang="en-US" sz="2088" dirty="0"/>
          </a:p>
        </p:txBody>
      </p:sp>
      <p:sp>
        <p:nvSpPr>
          <p:cNvPr id="7" name="Shape 4"/>
          <p:cNvSpPr/>
          <p:nvPr/>
        </p:nvSpPr>
        <p:spPr>
          <a:xfrm>
            <a:off x="1600200" y="2443163"/>
            <a:ext cx="5943600" cy="733425"/>
          </a:xfrm>
          <a:prstGeom prst="roundRect">
            <a:avLst>
              <a:gd name="adj" fmla="val 29922"/>
            </a:avLst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885950" y="2586038"/>
            <a:ext cx="5372100" cy="4476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リリースから</a:t>
            </a:r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0B287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1.5年</a:t>
            </a:r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で</a:t>
            </a:r>
            <a:endParaRPr lang="en-US" sz="2088" dirty="0"/>
          </a:p>
        </p:txBody>
      </p:sp>
      <p:sp>
        <p:nvSpPr>
          <p:cNvPr id="9" name="Shape 6"/>
          <p:cNvSpPr/>
          <p:nvPr/>
        </p:nvSpPr>
        <p:spPr>
          <a:xfrm>
            <a:off x="1600200" y="3452813"/>
            <a:ext cx="5943600" cy="733425"/>
          </a:xfrm>
          <a:prstGeom prst="roundRect">
            <a:avLst>
              <a:gd name="adj" fmla="val 29922"/>
            </a:avLst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885950" y="3595688"/>
            <a:ext cx="5372100" cy="4476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約</a:t>
            </a:r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0B287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285年分</a:t>
            </a:r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のおしゃべり！</a:t>
            </a:r>
            <a:endParaRPr lang="en-US" sz="2088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3FB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 l="0" r="27973" t="0" b="78840"/>
          <a:stretch/>
        </p:blipFill>
        <p:spPr>
          <a:xfrm>
            <a:off x="-1776412" y="-2071687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24238" y="514350"/>
            <a:ext cx="22860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192"/>
              </a:lnSpc>
              <a:buNone/>
            </a:pPr>
            <a:r>
              <a:rPr lang="en-US" sz="1995" b="1" spc="160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/>
            </a:r>
            <a:endParaRPr lang="en-US" sz="1995" dirty="0"/>
          </a:p>
        </p:txBody>
      </p:sp>
      <p:sp>
        <p:nvSpPr>
          <p:cNvPr id="4" name="Shape 1"/>
          <p:cNvSpPr/>
          <p:nvPr/>
        </p:nvSpPr>
        <p:spPr>
          <a:xfrm>
            <a:off x="1600200" y="1433513"/>
            <a:ext cx="5943600" cy="2752725"/>
          </a:xfrm>
          <a:prstGeom prst="rect">
            <a:avLst/>
          </a:prstGeom>
          <a:noFill/>
          <a:ln/>
        </p:spPr>
      </p:sp>
      <p:sp>
        <p:nvSpPr>
          <p:cNvPr id="5" name="Shape 2"/>
          <p:cNvSpPr/>
          <p:nvPr/>
        </p:nvSpPr>
        <p:spPr>
          <a:xfrm>
            <a:off x="1600200" y="1433513"/>
            <a:ext cx="5943600" cy="733425"/>
          </a:xfrm>
          <a:prstGeom prst="roundRect">
            <a:avLst>
              <a:gd name="adj" fmla="val 29922"/>
            </a:avLst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1885950" y="1576388"/>
            <a:ext cx="5372100" cy="4476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AIキャラクターという</a:t>
            </a:r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0B287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/>
            </a:r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/>
            </a:r>
            <a:endParaRPr lang="en-US" sz="2088" dirty="0"/>
          </a:p>
        </p:txBody>
      </p:sp>
      <p:sp>
        <p:nvSpPr>
          <p:cNvPr id="7" name="Shape 4"/>
          <p:cNvSpPr/>
          <p:nvPr/>
        </p:nvSpPr>
        <p:spPr>
          <a:xfrm>
            <a:off x="1600200" y="2443163"/>
            <a:ext cx="5943600" cy="733425"/>
          </a:xfrm>
          <a:prstGeom prst="roundRect">
            <a:avLst>
              <a:gd name="adj" fmla="val 29922"/>
            </a:avLst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885950" y="2586038"/>
            <a:ext cx="5372100" cy="4476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/>
            </a:r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0B287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新しいエンタメ市場</a:t>
            </a:r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が、</a:t>
            </a:r>
            <a:endParaRPr lang="en-US" sz="2088" dirty="0"/>
          </a:p>
        </p:txBody>
      </p:sp>
      <p:sp>
        <p:nvSpPr>
          <p:cNvPr id="9" name="Shape 6"/>
          <p:cNvSpPr/>
          <p:nvPr/>
        </p:nvSpPr>
        <p:spPr>
          <a:xfrm>
            <a:off x="1600200" y="3452813"/>
            <a:ext cx="5943600" cy="733425"/>
          </a:xfrm>
          <a:prstGeom prst="roundRect">
            <a:avLst>
              <a:gd name="adj" fmla="val 29922"/>
            </a:avLst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885950" y="3595688"/>
            <a:ext cx="5372100" cy="4476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世界的に、</a:t>
            </a:r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0B287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静かに立ち上がっている。</a:t>
            </a:r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/>
            </a:r>
            <a:endParaRPr lang="en-US" sz="2088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3FB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 l="0" r="27973" t="0" b="78840"/>
          <a:stretch/>
        </p:blipFill>
        <p:spPr>
          <a:xfrm>
            <a:off x="-1776412" y="-2071687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24238" y="514350"/>
            <a:ext cx="22860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192"/>
              </a:lnSpc>
              <a:buNone/>
            </a:pPr>
            <a:r>
              <a:rPr lang="en-US" sz="1995" b="1" spc="160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/>
            </a:r>
            <a:endParaRPr lang="en-US" sz="1995" dirty="0"/>
          </a:p>
        </p:txBody>
      </p:sp>
      <p:sp>
        <p:nvSpPr>
          <p:cNvPr id="4" name="Shape 1"/>
          <p:cNvSpPr/>
          <p:nvPr/>
        </p:nvSpPr>
        <p:spPr>
          <a:xfrm>
            <a:off x="1600200" y="1433513"/>
            <a:ext cx="5943600" cy="2752725"/>
          </a:xfrm>
          <a:prstGeom prst="rect">
            <a:avLst/>
          </a:prstGeom>
          <a:noFill/>
          <a:ln/>
        </p:spPr>
      </p:sp>
      <p:sp>
        <p:nvSpPr>
          <p:cNvPr id="5" name="Shape 2"/>
          <p:cNvSpPr/>
          <p:nvPr/>
        </p:nvSpPr>
        <p:spPr>
          <a:xfrm>
            <a:off x="1600200" y="1433513"/>
            <a:ext cx="5943600" cy="733425"/>
          </a:xfrm>
          <a:prstGeom prst="roundRect">
            <a:avLst>
              <a:gd name="adj" fmla="val 29922"/>
            </a:avLst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1885950" y="1576388"/>
            <a:ext cx="5372100" cy="4476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リリース直後に</a:t>
            </a:r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0B287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/>
            </a:r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/>
            </a:r>
            <a:endParaRPr lang="en-US" sz="2088" dirty="0"/>
          </a:p>
        </p:txBody>
      </p:sp>
      <p:sp>
        <p:nvSpPr>
          <p:cNvPr id="7" name="Shape 4"/>
          <p:cNvSpPr/>
          <p:nvPr/>
        </p:nvSpPr>
        <p:spPr>
          <a:xfrm>
            <a:off x="1600200" y="2443163"/>
            <a:ext cx="5943600" cy="733425"/>
          </a:xfrm>
          <a:prstGeom prst="roundRect">
            <a:avLst>
              <a:gd name="adj" fmla="val 29922"/>
            </a:avLst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885950" y="2586038"/>
            <a:ext cx="5372100" cy="4476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/>
            </a:r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0B287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200万+ DL</a:t>
            </a:r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/>
            </a:r>
            <a:endParaRPr lang="en-US" sz="2088" dirty="0"/>
          </a:p>
        </p:txBody>
      </p:sp>
      <p:sp>
        <p:nvSpPr>
          <p:cNvPr id="9" name="Shape 6"/>
          <p:cNvSpPr/>
          <p:nvPr/>
        </p:nvSpPr>
        <p:spPr>
          <a:xfrm>
            <a:off x="1600200" y="3452813"/>
            <a:ext cx="5943600" cy="733425"/>
          </a:xfrm>
          <a:prstGeom prst="roundRect">
            <a:avLst>
              <a:gd name="adj" fmla="val 29922"/>
            </a:avLst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885950" y="3595688"/>
            <a:ext cx="5372100" cy="4476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日本では、</a:t>
            </a:r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0B287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今が一番大事なタイミング</a:t>
            </a:r>
            <a:pPr algn="ctr" indent="0" marL="0">
              <a:lnSpc>
                <a:spcPts val="3340"/>
              </a:lnSpc>
              <a:buNone/>
            </a:pPr>
            <a:r>
              <a:rPr lang="en-US" sz="2088" b="1" spc="167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だ。</a:t>
            </a:r>
            <a:endParaRPr lang="en-US" sz="2088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3FB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 l="0" r="27973" t="0" b="78840"/>
          <a:stretch/>
        </p:blipFill>
        <p:spPr>
          <a:xfrm>
            <a:off x="-1776412" y="-2071687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478756" y="514350"/>
            <a:ext cx="6191250" cy="3219450"/>
          </a:xfrm>
          <a:prstGeom prst="rect">
            <a:avLst/>
          </a:prstGeom>
          <a:noFill/>
          <a:ln/>
        </p:spPr>
      </p:sp>
      <p:sp>
        <p:nvSpPr>
          <p:cNvPr id="4" name="Text 1"/>
          <p:cNvSpPr/>
          <p:nvPr/>
        </p:nvSpPr>
        <p:spPr>
          <a:xfrm>
            <a:off x="1478756" y="514350"/>
            <a:ext cx="61912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192"/>
              </a:lnSpc>
              <a:buNone/>
            </a:pPr>
            <a:r>
              <a:rPr lang="en-US" sz="1995" b="1" spc="160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自己紹介</a:t>
            </a:r>
            <a:endParaRPr lang="en-US" sz="1995" dirty="0"/>
          </a:p>
        </p:txBody>
      </p:sp>
      <p:sp>
        <p:nvSpPr>
          <p:cNvPr id="5" name="Shape 2"/>
          <p:cNvSpPr/>
          <p:nvPr/>
        </p:nvSpPr>
        <p:spPr>
          <a:xfrm>
            <a:off x="1478756" y="1209675"/>
            <a:ext cx="6191250" cy="2524125"/>
          </a:xfrm>
          <a:prstGeom prst="rect">
            <a:avLst/>
          </a:prstGeom>
          <a:noFill/>
          <a:ln/>
        </p:spPr>
      </p:sp>
      <p:sp>
        <p:nvSpPr>
          <p:cNvPr id="6" name="Text 3"/>
          <p:cNvSpPr/>
          <p:nvPr/>
        </p:nvSpPr>
        <p:spPr>
          <a:xfrm>
            <a:off x="1478756" y="1209675"/>
            <a:ext cx="6191250" cy="11287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342900" indent="-342900">
              <a:lnSpc>
                <a:spcPts val="2821"/>
              </a:lnSpc>
              <a:buSzPct val="100000"/>
              <a:buChar char="•"/>
            </a:pPr>
            <a:r>
              <a:rPr lang="en-US" sz="1568" spc="125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篠原 祐貴 ─ Starley株式会社 VPoE</a:t>
            </a:r>
            <a:endParaRPr lang="en-US" sz="1568" dirty="0"/>
          </a:p>
          <a:p>
            <a:pPr algn="l" lvl="1" marL="685800" indent="-342900">
              <a:lnSpc>
                <a:spcPts val="2821"/>
              </a:lnSpc>
              <a:buSzPct val="100000"/>
              <a:buChar char="•"/>
            </a:pPr>
            <a:r>
              <a:rPr lang="en-US" sz="1568" spc="125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ヤフーを経て、Schoo初代CTO、メドピア技術部長、MFケッサイ取締役CTOを歴任</a:t>
            </a:r>
            <a:endParaRPr lang="en-US" sz="1568" dirty="0"/>
          </a:p>
          <a:p>
            <a:pPr algn="l" lvl="1" marL="685800" indent="-342900">
              <a:lnSpc>
                <a:spcPts val="2821"/>
              </a:lnSpc>
              <a:buSzPct val="100000"/>
              <a:buChar char="•"/>
            </a:pPr>
            <a:r>
              <a:rPr lang="en-US" sz="1568" spc="125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AIと人が共創する「AIネイティブ」なプロダクト組織の実現をリード</a:t>
            </a:r>
            <a:endParaRPr lang="en-US" sz="1568" dirty="0"/>
          </a:p>
        </p:txBody>
      </p:sp>
      <p:sp>
        <p:nvSpPr>
          <p:cNvPr id="7" name="Text 4"/>
          <p:cNvSpPr/>
          <p:nvPr/>
        </p:nvSpPr>
        <p:spPr>
          <a:xfrm>
            <a:off x="1478756" y="2605088"/>
            <a:ext cx="6191250" cy="11287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342900" indent="-342900">
              <a:lnSpc>
                <a:spcPts val="2821"/>
              </a:lnSpc>
              <a:buSzPct val="100000"/>
              <a:buChar char="•"/>
            </a:pPr>
            <a:r>
              <a:rPr lang="en-US" sz="1568" spc="125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キャリア</a:t>
            </a:r>
            <a:endParaRPr lang="en-US" sz="1568" dirty="0"/>
          </a:p>
          <a:p>
            <a:pPr algn="l" lvl="1" marL="685800" indent="-342900">
              <a:lnSpc>
                <a:spcPts val="2821"/>
              </a:lnSpc>
              <a:buSzPct val="100000"/>
              <a:buChar char="•"/>
            </a:pPr>
            <a:r>
              <a:rPr lang="en-US" sz="1568" spc="125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Yahoo! → Schoo CTO → メドピア → MFケッサイ CTO</a:t>
            </a:r>
            <a:endParaRPr lang="en-US" sz="1568" dirty="0"/>
          </a:p>
          <a:p>
            <a:pPr algn="l" lvl="1" marL="685800" indent="-342900">
              <a:lnSpc>
                <a:spcPts val="2821"/>
              </a:lnSpc>
              <a:buSzPct val="100000"/>
              <a:buChar char="•"/>
            </a:pPr>
            <a:r>
              <a:rPr lang="en-US" sz="1568" spc="125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→ Spir CRO/CTO → Legalscape VPoE → Starley VPoE</a:t>
            </a:r>
            <a:endParaRPr lang="en-US" sz="1568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3FB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 l="0" r="27973" t="0" b="78840"/>
          <a:stretch/>
        </p:blipFill>
        <p:spPr>
          <a:xfrm>
            <a:off x="-1776412" y="-2071687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478756" y="514350"/>
            <a:ext cx="6191250" cy="3219450"/>
          </a:xfrm>
          <a:prstGeom prst="rect">
            <a:avLst/>
          </a:prstGeom>
          <a:noFill/>
          <a:ln/>
        </p:spPr>
      </p:sp>
      <p:sp>
        <p:nvSpPr>
          <p:cNvPr id="4" name="Text 1"/>
          <p:cNvSpPr/>
          <p:nvPr/>
        </p:nvSpPr>
        <p:spPr>
          <a:xfrm>
            <a:off x="1478756" y="514350"/>
            <a:ext cx="61912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192"/>
              </a:lnSpc>
              <a:buNone/>
            </a:pPr>
            <a:r>
              <a:rPr lang="en-US" sz="1995" b="1" spc="160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/>
            </a:r>
            <a:endParaRPr lang="en-US" sz="1995" dirty="0"/>
          </a:p>
        </p:txBody>
      </p:sp>
      <p:sp>
        <p:nvSpPr>
          <p:cNvPr id="5" name="Shape 2"/>
          <p:cNvSpPr/>
          <p:nvPr/>
        </p:nvSpPr>
        <p:spPr>
          <a:xfrm>
            <a:off x="1478756" y="1209675"/>
            <a:ext cx="6191250" cy="2524125"/>
          </a:xfrm>
          <a:prstGeom prst="rect">
            <a:avLst/>
          </a:prstGeom>
          <a:noFill/>
          <a:ln/>
        </p:spPr>
      </p:sp>
      <p:sp>
        <p:nvSpPr>
          <p:cNvPr id="6" name="Text 3"/>
          <p:cNvSpPr/>
          <p:nvPr/>
        </p:nvSpPr>
        <p:spPr>
          <a:xfrm>
            <a:off x="1478756" y="1209675"/>
            <a:ext cx="6191250" cy="11287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342900" indent="-342900">
              <a:lnSpc>
                <a:spcPts val="2821"/>
              </a:lnSpc>
              <a:buSzPct val="100000"/>
              <a:buChar char="•"/>
            </a:pPr>
            <a:r>
              <a:rPr lang="en-US" sz="1568" spc="125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市場の成長と一緒にいるフェーズだ。</a:t>
            </a:r>
            <a:endParaRPr lang="en-US" sz="1568" dirty="0"/>
          </a:p>
          <a:p>
            <a:pPr algn="l" lvl="1" marL="685800" indent="-342900">
              <a:lnSpc>
                <a:spcPts val="2821"/>
              </a:lnSpc>
              <a:buSzPct val="100000"/>
              <a:buChar char="•"/>
            </a:pPr>
            <a:r>
              <a:rPr lang="en-US" sz="1568" spc="125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成された市場に乗るのではなく、市場を作りにいっている</a:t>
            </a:r>
            <a:endParaRPr lang="en-US" sz="1568" dirty="0"/>
          </a:p>
          <a:p>
            <a:pPr algn="l" lvl="1" marL="685800" indent="-342900">
              <a:lnSpc>
                <a:spcPts val="2821"/>
              </a:lnSpc>
              <a:buSzPct val="100000"/>
              <a:buChar char="•"/>
            </a:pPr>
            <a:r>
              <a:rPr lang="en-US" sz="1568" spc="125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Cotomoは、日本発でこの市場を作りにいっています</a:t>
            </a:r>
            <a:endParaRPr lang="en-US" sz="1568" dirty="0"/>
          </a:p>
        </p:txBody>
      </p:sp>
      <p:sp>
        <p:nvSpPr>
          <p:cNvPr id="7" name="Text 4"/>
          <p:cNvSpPr/>
          <p:nvPr/>
        </p:nvSpPr>
        <p:spPr>
          <a:xfrm>
            <a:off x="1478756" y="2605088"/>
            <a:ext cx="6191250" cy="11287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342900" indent="-342900">
              <a:lnSpc>
                <a:spcPts val="2821"/>
              </a:lnSpc>
              <a:buSzPct val="100000"/>
              <a:buChar char="•"/>
            </a:pPr>
            <a:r>
              <a:rPr lang="en-US" sz="1568" spc="125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乗るのではない。作る。</a:t>
            </a:r>
            <a:endParaRPr lang="en-US" sz="1568" dirty="0"/>
          </a:p>
          <a:p>
            <a:pPr algn="l" lvl="1" marL="685800" indent="-342900">
              <a:lnSpc>
                <a:spcPts val="2821"/>
              </a:lnSpc>
              <a:buSzPct val="100000"/>
              <a:buChar char="•"/>
            </a:pPr>
            <a:r>
              <a:rPr lang="en-US" sz="1568" spc="125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/>
            </a:r>
            <a:endParaRPr lang="en-US" sz="1568" dirty="0"/>
          </a:p>
          <a:p>
            <a:pPr algn="l" lvl="1" marL="685800" indent="-342900">
              <a:lnSpc>
                <a:spcPts val="2821"/>
              </a:lnSpc>
              <a:buSzPct val="100000"/>
              <a:buChar char="•"/>
            </a:pPr>
            <a:r>
              <a:rPr lang="en-US" sz="1568" spc="125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/>
            </a:r>
            <a:endParaRPr lang="en-US" sz="1568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B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776412" y="-2071687"/>
            <a:ext cx="12695160" cy="24307698"/>
          </a:xfrm>
          <a:prstGeom prst="rect">
            <a:avLst/>
          </a:prstGeom>
          <a:noFill/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l="0" r="2622" t="0" b="16214"/>
          <a:stretch/>
        </p:blipFill>
        <p:spPr>
          <a:xfrm>
            <a:off x="-239711" y="-905268"/>
            <a:ext cx="8904289" cy="51435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 rot="2321545">
            <a:off x="-168357" y="267370"/>
            <a:ext cx="2287359" cy="2169047"/>
          </a:xfrm>
          <a:prstGeom prst="ellipse">
            <a:avLst/>
          </a:prstGeom>
          <a:solidFill>
            <a:srgbClr val="51A3CF">
              <a:alpha val="20000"/>
            </a:srgbClr>
          </a:solidFill>
          <a:ln/>
        </p:spPr>
      </p:sp>
      <p:sp>
        <p:nvSpPr>
          <p:cNvPr id="5" name="Shape 2"/>
          <p:cNvSpPr/>
          <p:nvPr/>
        </p:nvSpPr>
        <p:spPr>
          <a:xfrm rot="2321545">
            <a:off x="1563248" y="20101061"/>
            <a:ext cx="1843193" cy="1747856"/>
          </a:xfrm>
          <a:prstGeom prst="ellipse">
            <a:avLst/>
          </a:prstGeom>
          <a:solidFill>
            <a:srgbClr val="6CC7A5">
              <a:alpha val="20000"/>
            </a:srgbClr>
          </a:solidFill>
          <a:ln/>
        </p:spPr>
      </p:sp>
      <p:sp>
        <p:nvSpPr>
          <p:cNvPr id="6" name="Shape 3"/>
          <p:cNvSpPr/>
          <p:nvPr/>
        </p:nvSpPr>
        <p:spPr>
          <a:xfrm rot="2700000">
            <a:off x="6889257" y="-703379"/>
            <a:ext cx="3267903" cy="3098874"/>
          </a:xfrm>
          <a:prstGeom prst="ellipse">
            <a:avLst/>
          </a:prstGeom>
          <a:solidFill>
            <a:srgbClr val="DA76D7">
              <a:alpha val="20000"/>
            </a:srgbClr>
          </a:solidFill>
          <a:ln/>
        </p:spPr>
      </p:sp>
      <p:sp>
        <p:nvSpPr>
          <p:cNvPr id="7" name="Shape 4"/>
          <p:cNvSpPr/>
          <p:nvPr/>
        </p:nvSpPr>
        <p:spPr>
          <a:xfrm rot="2321545">
            <a:off x="7001208" y="3577012"/>
            <a:ext cx="2400146" cy="2276000"/>
          </a:xfrm>
          <a:prstGeom prst="ellipse">
            <a:avLst/>
          </a:prstGeom>
          <a:solidFill>
            <a:srgbClr val="E58255">
              <a:alpha val="20000"/>
            </a:srgbClr>
          </a:solidFill>
          <a:ln/>
        </p:spPr>
      </p:sp>
      <p:sp>
        <p:nvSpPr>
          <p:cNvPr id="8" name="Shape 5"/>
          <p:cNvSpPr/>
          <p:nvPr/>
        </p:nvSpPr>
        <p:spPr>
          <a:xfrm rot="2321545">
            <a:off x="7806886" y="5761173"/>
            <a:ext cx="1843193" cy="1747856"/>
          </a:xfrm>
          <a:prstGeom prst="ellipse">
            <a:avLst/>
          </a:prstGeom>
          <a:solidFill>
            <a:srgbClr val="E58255">
              <a:alpha val="20000"/>
            </a:srgbClr>
          </a:solidFill>
          <a:ln/>
        </p:spPr>
      </p:sp>
      <p:sp>
        <p:nvSpPr>
          <p:cNvPr id="9" name="Shape 6"/>
          <p:cNvSpPr/>
          <p:nvPr/>
        </p:nvSpPr>
        <p:spPr>
          <a:xfrm rot="2321545">
            <a:off x="4096898" y="7647123"/>
            <a:ext cx="1843193" cy="1747856"/>
          </a:xfrm>
          <a:prstGeom prst="ellipse">
            <a:avLst/>
          </a:prstGeom>
          <a:solidFill>
            <a:srgbClr val="51A3CF">
              <a:alpha val="20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 rot="2321545">
            <a:off x="7040123" y="16572048"/>
            <a:ext cx="1843193" cy="1747856"/>
          </a:xfrm>
          <a:prstGeom prst="ellipse">
            <a:avLst/>
          </a:prstGeom>
          <a:solidFill>
            <a:srgbClr val="9D69E5">
              <a:alpha val="20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 rot="2321545">
            <a:off x="-1247658" y="12340276"/>
            <a:ext cx="2858244" cy="2710405"/>
          </a:xfrm>
          <a:prstGeom prst="ellipse">
            <a:avLst/>
          </a:prstGeom>
          <a:solidFill>
            <a:srgbClr val="DC5F59">
              <a:alpha val="20000"/>
            </a:srgbClr>
          </a:solidFill>
          <a:ln/>
        </p:spPr>
      </p:sp>
      <p:sp>
        <p:nvSpPr>
          <p:cNvPr id="12" name="Shape 9"/>
          <p:cNvSpPr/>
          <p:nvPr/>
        </p:nvSpPr>
        <p:spPr>
          <a:xfrm rot="2321545">
            <a:off x="205121" y="3415087"/>
            <a:ext cx="2400146" cy="2276000"/>
          </a:xfrm>
          <a:prstGeom prst="ellipse">
            <a:avLst/>
          </a:prstGeom>
          <a:solidFill>
            <a:srgbClr val="9D69E5">
              <a:alpha val="20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3429000" y="514350"/>
            <a:ext cx="22860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192"/>
              </a:lnSpc>
              <a:buNone/>
            </a:pPr>
            <a:r>
              <a:rPr lang="en-US" sz="1995" b="1" spc="160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3つだけ、覚えてください。</a:t>
            </a:r>
            <a:endParaRPr lang="en-US" sz="1995" dirty="0"/>
          </a:p>
        </p:txBody>
      </p:sp>
      <p:sp>
        <p:nvSpPr>
          <p:cNvPr id="14" name="Shape 11"/>
          <p:cNvSpPr/>
          <p:nvPr/>
        </p:nvSpPr>
        <p:spPr>
          <a:xfrm>
            <a:off x="609600" y="1223963"/>
            <a:ext cx="7924800" cy="1609725"/>
          </a:xfrm>
          <a:prstGeom prst="rect">
            <a:avLst/>
          </a:prstGeom>
          <a:noFill/>
          <a:ln/>
        </p:spPr>
      </p:sp>
      <p:sp>
        <p:nvSpPr>
          <p:cNvPr id="15" name="Shape 12"/>
          <p:cNvSpPr/>
          <p:nvPr/>
        </p:nvSpPr>
        <p:spPr>
          <a:xfrm>
            <a:off x="609600" y="1223963"/>
            <a:ext cx="3867150" cy="1609725"/>
          </a:xfrm>
          <a:prstGeom prst="roundRect">
            <a:avLst>
              <a:gd name="adj" fmla="val 13633"/>
            </a:avLst>
          </a:prstGeom>
          <a:solidFill>
            <a:srgbClr val="FFFFFF">
              <a:alpha val="80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704850" y="1619250"/>
            <a:ext cx="3676650" cy="819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078"/>
              </a:lnSpc>
              <a:buNone/>
            </a:pPr>
            <a:r>
              <a:rPr lang="en-US" sz="1924" spc="154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Cotomo</a:t>
            </a:r>
            <a:endParaRPr lang="en-US" sz="1924" dirty="0"/>
          </a:p>
          <a:p>
            <a:pPr algn="ctr" indent="0" marL="0">
              <a:lnSpc>
                <a:spcPts val="3078"/>
              </a:lnSpc>
              <a:buNone/>
            </a:pPr>
            <a:r>
              <a:rPr lang="en-US" sz="1924" b="1" spc="154" kern="0" dirty="0">
                <a:solidFill>
                  <a:srgbClr val="298BBF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おしゃべりAI</a:t>
            </a:r>
            <a:endParaRPr lang="en-US" sz="1924" dirty="0"/>
          </a:p>
        </p:txBody>
      </p:sp>
      <p:sp>
        <p:nvSpPr>
          <p:cNvPr id="17" name="Shape 14"/>
          <p:cNvSpPr/>
          <p:nvPr/>
        </p:nvSpPr>
        <p:spPr>
          <a:xfrm>
            <a:off x="4667250" y="1223963"/>
            <a:ext cx="3867150" cy="1609725"/>
          </a:xfrm>
          <a:prstGeom prst="roundRect">
            <a:avLst>
              <a:gd name="adj" fmla="val 13633"/>
            </a:avLst>
          </a:prstGeom>
          <a:solidFill>
            <a:srgbClr val="FFFFFF">
              <a:alpha val="80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4762500" y="1619250"/>
            <a:ext cx="3676650" cy="819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078"/>
              </a:lnSpc>
              <a:buNone/>
            </a:pPr>
            <a:r>
              <a:rPr lang="en-US" sz="1924" spc="154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AIキャラクター市場</a:t>
            </a:r>
            <a:endParaRPr lang="en-US" sz="1924" dirty="0"/>
          </a:p>
          <a:p>
            <a:pPr algn="ctr" indent="0" marL="0">
              <a:lnSpc>
                <a:spcPts val="3078"/>
              </a:lnSpc>
              <a:buNone/>
            </a:pPr>
            <a:r>
              <a:rPr lang="en-US" sz="1924" b="1" spc="154" kern="0" dirty="0">
                <a:solidFill>
                  <a:srgbClr val="B131AE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新しいエンタメ</a:t>
            </a:r>
            <a:endParaRPr lang="en-US" sz="1924" dirty="0"/>
          </a:p>
        </p:txBody>
      </p:sp>
      <p:sp>
        <p:nvSpPr>
          <p:cNvPr id="19" name="Shape 16"/>
          <p:cNvSpPr/>
          <p:nvPr/>
        </p:nvSpPr>
        <p:spPr>
          <a:xfrm>
            <a:off x="609600" y="3067050"/>
            <a:ext cx="7924800" cy="1609725"/>
          </a:xfrm>
          <a:prstGeom prst="rect">
            <a:avLst/>
          </a:prstGeom>
          <a:noFill/>
          <a:ln/>
        </p:spPr>
      </p:sp>
      <p:sp>
        <p:nvSpPr>
          <p:cNvPr id="20" name="Shape 17"/>
          <p:cNvSpPr/>
          <p:nvPr/>
        </p:nvSpPr>
        <p:spPr>
          <a:xfrm>
            <a:off x="609600" y="3067050"/>
            <a:ext cx="3867150" cy="1609725"/>
          </a:xfrm>
          <a:prstGeom prst="roundRect">
            <a:avLst>
              <a:gd name="adj" fmla="val 13633"/>
            </a:avLst>
          </a:prstGeom>
          <a:solidFill>
            <a:srgbClr val="FFFFFF">
              <a:alpha val="80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704850" y="3462338"/>
            <a:ext cx="3676650" cy="819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736"/>
              </a:lnSpc>
              <a:buNone/>
            </a:pPr>
            <a:r>
              <a:rPr lang="en-US" sz="1924" spc="137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採用</a:t>
            </a:r>
            <a:endParaRPr lang="en-US" sz="1924" dirty="0"/>
          </a:p>
          <a:p>
            <a:pPr algn="ctr" indent="0" marL="0">
              <a:lnSpc>
                <a:spcPts val="2736"/>
              </a:lnSpc>
              <a:buNone/>
            </a:pPr>
            <a:r>
              <a:rPr lang="en-US" sz="1924" b="1" spc="137" kern="0" dirty="0">
                <a:solidFill>
                  <a:srgbClr val="9D69E5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Designer &amp; Engineer</a:t>
            </a:r>
            <a:endParaRPr lang="en-US" sz="1924" dirty="0"/>
          </a:p>
        </p:txBody>
      </p:sp>
      <p:sp>
        <p:nvSpPr>
          <p:cNvPr id="22" name="Shape 19"/>
          <p:cNvSpPr/>
          <p:nvPr/>
        </p:nvSpPr>
        <p:spPr>
          <a:xfrm>
            <a:off x="4667250" y="3067050"/>
            <a:ext cx="3867150" cy="1609725"/>
          </a:xfrm>
          <a:prstGeom prst="roundRect">
            <a:avLst>
              <a:gd name="adj" fmla="val 13633"/>
            </a:avLst>
          </a:prstGeom>
          <a:solidFill>
            <a:srgbClr val="FFFFFF">
              <a:alpha val="80000"/>
            </a:srgbClr>
          </a:solidFill>
          <a:ln/>
        </p:spPr>
      </p:sp>
      <p:sp>
        <p:nvSpPr>
          <p:cNvPr id="23" name="Text 20"/>
          <p:cNvSpPr/>
          <p:nvPr/>
        </p:nvSpPr>
        <p:spPr>
          <a:xfrm>
            <a:off x="4762500" y="3462338"/>
            <a:ext cx="3676650" cy="819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736"/>
              </a:lnSpc>
              <a:buNone/>
            </a:pPr>
            <a:r>
              <a:rPr lang="en-US" sz="1924" spc="137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/>
            </a:r>
            <a:endParaRPr lang="en-US" sz="1924" dirty="0"/>
          </a:p>
          <a:p>
            <a:pPr algn="ctr" indent="0" marL="0">
              <a:lnSpc>
                <a:spcPts val="2736"/>
              </a:lnSpc>
              <a:buNone/>
            </a:pPr>
            <a:r>
              <a:rPr lang="en-US" sz="1924" b="1" spc="137" kern="0" dirty="0">
                <a:solidFill>
                  <a:srgbClr val="D26737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/>
            </a:r>
            <a:endParaRPr lang="en-US" sz="1924" dirty="0"/>
          </a:p>
        </p:txBody>
      </p:sp>
      <p:pic>
        <p:nvPicPr>
          <p:cNvPr id="24" name="Image 1" descr="preencoded.png"/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252413" y="4014788"/>
            <a:ext cx="923925" cy="923925"/>
          </a:xfrm>
          <a:prstGeom prst="rect">
            <a:avLst/>
          </a:prstGeom>
        </p:spPr>
      </p:pic>
      <p:pic>
        <p:nvPicPr>
          <p:cNvPr id="25" name="Image 2" descr="preencoded.png"/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7915275" y="3819525"/>
            <a:ext cx="990600" cy="990600"/>
          </a:xfrm>
          <a:prstGeom prst="rect">
            <a:avLst/>
          </a:prstGeom>
        </p:spPr>
      </p:pic>
      <p:pic>
        <p:nvPicPr>
          <p:cNvPr id="26" name="Image 3" descr="preencoded.png"/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7915275" y="800100"/>
            <a:ext cx="942975" cy="942975"/>
          </a:xfrm>
          <a:prstGeom prst="rect">
            <a:avLst/>
          </a:prstGeom>
        </p:spPr>
      </p:pic>
      <p:pic>
        <p:nvPicPr>
          <p:cNvPr id="27" name="Image 4" descr="preencoded.png"/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700088" y="666750"/>
            <a:ext cx="952500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014413" y="955221"/>
            <a:ext cx="3508547" cy="98250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43000" y="3600450"/>
            <a:ext cx="3381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298"/>
              </a:lnSpc>
              <a:buNone/>
            </a:pPr>
            <a:r>
              <a:rPr lang="en-US" sz="811" spc="32" kern="0" dirty="0">
                <a:solidFill>
                  <a:srgbClr val="000000">
                    <a:alpha val="99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資本金</a:t>
            </a:r>
            <a:endParaRPr lang="en-US" sz="811" dirty="0"/>
          </a:p>
        </p:txBody>
      </p:sp>
      <p:sp>
        <p:nvSpPr>
          <p:cNvPr id="4" name="Text 1"/>
          <p:cNvSpPr/>
          <p:nvPr/>
        </p:nvSpPr>
        <p:spPr>
          <a:xfrm>
            <a:off x="1836429" y="3600450"/>
            <a:ext cx="17954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298"/>
              </a:lnSpc>
              <a:buNone/>
            </a:pPr>
            <a:r>
              <a:rPr lang="en-US" sz="811" spc="32" kern="0" dirty="0">
                <a:solidFill>
                  <a:srgbClr val="000000">
                    <a:alpha val="99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1億9000万円（資本準備金を含む）</a:t>
            </a:r>
            <a:endParaRPr lang="en-US" sz="811" dirty="0"/>
          </a:p>
        </p:txBody>
      </p:sp>
      <p:sp>
        <p:nvSpPr>
          <p:cNvPr id="5" name="Text 2"/>
          <p:cNvSpPr/>
          <p:nvPr/>
        </p:nvSpPr>
        <p:spPr>
          <a:xfrm>
            <a:off x="1249680" y="3267075"/>
            <a:ext cx="2238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298"/>
              </a:lnSpc>
              <a:buNone/>
            </a:pPr>
            <a:r>
              <a:rPr lang="en-US" sz="811" spc="32" kern="0" dirty="0">
                <a:solidFill>
                  <a:srgbClr val="000000">
                    <a:alpha val="99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社名</a:t>
            </a:r>
            <a:endParaRPr lang="en-US" sz="811" dirty="0"/>
          </a:p>
        </p:txBody>
      </p:sp>
      <p:sp>
        <p:nvSpPr>
          <p:cNvPr id="6" name="Text 3"/>
          <p:cNvSpPr/>
          <p:nvPr/>
        </p:nvSpPr>
        <p:spPr>
          <a:xfrm>
            <a:off x="1817379" y="3267075"/>
            <a:ext cx="210978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298"/>
              </a:lnSpc>
              <a:buNone/>
            </a:pPr>
            <a:r>
              <a:rPr lang="en-US" sz="811" spc="32" kern="0" dirty="0">
                <a:solidFill>
                  <a:srgbClr val="000000">
                    <a:alpha val="99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Starley株式会社 （スターレー株式会社）</a:t>
            </a:r>
            <a:endParaRPr lang="en-US" sz="811" dirty="0"/>
          </a:p>
        </p:txBody>
      </p:sp>
      <p:sp>
        <p:nvSpPr>
          <p:cNvPr id="7" name="Text 4"/>
          <p:cNvSpPr/>
          <p:nvPr/>
        </p:nvSpPr>
        <p:spPr>
          <a:xfrm>
            <a:off x="1250641" y="3933825"/>
            <a:ext cx="2238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298"/>
              </a:lnSpc>
              <a:buNone/>
            </a:pPr>
            <a:r>
              <a:rPr lang="en-US" sz="811" spc="32" kern="0" dirty="0">
                <a:solidFill>
                  <a:srgbClr val="000000">
                    <a:alpha val="99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株主</a:t>
            </a:r>
            <a:endParaRPr lang="en-US" sz="811" dirty="0"/>
          </a:p>
        </p:txBody>
      </p:sp>
      <p:sp>
        <p:nvSpPr>
          <p:cNvPr id="8" name="Text 5"/>
          <p:cNvSpPr/>
          <p:nvPr/>
        </p:nvSpPr>
        <p:spPr>
          <a:xfrm>
            <a:off x="1804988" y="3933825"/>
            <a:ext cx="3690937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298"/>
              </a:lnSpc>
              <a:buNone/>
            </a:pPr>
            <a:r>
              <a:rPr lang="en-US" sz="811" spc="32" kern="0" dirty="0">
                <a:solidFill>
                  <a:srgbClr val="000000">
                    <a:alpha val="99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創業メンバー / 株式会社マネーフォワード /  ジャフコグループ株式会社 / ニッセイ・キャピタル株式会社 / X&amp;KSK / TBSイノベーション・パートナーズ3号投資事業組合 /</a:t>
            </a:r>
            <a:endParaRPr lang="en-US" sz="811" dirty="0"/>
          </a:p>
          <a:p>
            <a:pPr algn="l" indent="0" marL="0">
              <a:lnSpc>
                <a:spcPts val="1298"/>
              </a:lnSpc>
              <a:buNone/>
            </a:pPr>
            <a:r>
              <a:rPr lang="en-US" sz="811" spc="32" kern="0" dirty="0">
                <a:solidFill>
                  <a:srgbClr val="000000">
                    <a:alpha val="99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 fundほか</a:t>
            </a:r>
            <a:endParaRPr lang="en-US" sz="811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2"/>
          <a:srcRect l="0" r="30132" t="0" b="25016"/>
          <a:stretch/>
        </p:blipFill>
        <p:spPr>
          <a:xfrm>
            <a:off x="5610225" y="-857180"/>
            <a:ext cx="3533775" cy="514350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2963" y="2486025"/>
            <a:ext cx="3852863" cy="233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745"/>
              </a:lnSpc>
              <a:buNone/>
            </a:pPr>
            <a:r>
              <a:rPr lang="en-US" sz="1587" spc="222" kern="0" dirty="0">
                <a:solidFill>
                  <a:srgbClr val="484848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人とAIの新たな関係をデザインする</a:t>
            </a:r>
            <a:endParaRPr lang="en-US" sz="1587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0">
            <a:off x="7062788" y="3900488"/>
            <a:ext cx="2695575" cy="2695575"/>
          </a:xfrm>
          <a:prstGeom prst="rect">
            <a:avLst/>
          </a:prstGeom>
          <a:noFill/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l="0" r="34150" t="0" b="65353"/>
          <a:stretch/>
        </p:blipFill>
        <p:spPr>
          <a:xfrm>
            <a:off x="7062733" y="3900499"/>
            <a:ext cx="1775045" cy="93394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l="0" r="22793" t="0" b="53887"/>
          <a:stretch/>
        </p:blipFill>
        <p:spPr>
          <a:xfrm>
            <a:off x="7062815" y="3900499"/>
            <a:ext cx="2081185" cy="1243001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 rot="0">
            <a:off x="5410200" y="-619125"/>
            <a:ext cx="1052513" cy="1109663"/>
          </a:xfrm>
          <a:prstGeom prst="rect">
            <a:avLst/>
          </a:prstGeom>
          <a:noFill/>
          <a:ln/>
        </p:spPr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/>
          <a:srcRect l="0" r="22928" t="0" b="64913"/>
          <a:stretch/>
        </p:blipFill>
        <p:spPr>
          <a:xfrm>
            <a:off x="5410201" y="-559564"/>
            <a:ext cx="811197" cy="368457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4"/>
          <a:srcRect l="0" r="0" t="0" b="53286"/>
          <a:stretch/>
        </p:blipFill>
        <p:spPr>
          <a:xfrm>
            <a:off x="5410200" y="-559563"/>
            <a:ext cx="1052512" cy="490549"/>
          </a:xfrm>
          <a:prstGeom prst="rect">
            <a:avLst/>
          </a:prstGeom>
        </p:spPr>
      </p:pic>
      <p:sp>
        <p:nvSpPr>
          <p:cNvPr id="8" name="Shape 2"/>
          <p:cNvSpPr/>
          <p:nvPr/>
        </p:nvSpPr>
        <p:spPr>
          <a:xfrm rot="0">
            <a:off x="8001000" y="-61912"/>
            <a:ext cx="821531" cy="732234"/>
          </a:xfrm>
          <a:prstGeom prst="rect">
            <a:avLst/>
          </a:prstGeom>
          <a:noFill/>
          <a:ln/>
        </p:spPr>
      </p:sp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5"/>
          <a:srcRect l="0" r="22928" t="0" b="29837"/>
          <a:stretch/>
        </p:blipFill>
        <p:spPr>
          <a:xfrm>
            <a:off x="7893231" y="-170387"/>
            <a:ext cx="716207" cy="656465"/>
          </a:xfrm>
          <a:prstGeom prst="rect">
            <a:avLst/>
          </a:prstGeom>
        </p:spPr>
      </p:pic>
      <p:pic>
        <p:nvPicPr>
          <p:cNvPr id="10" name="Image 5" descr="preencoded.png"/>
          <p:cNvPicPr>
            <a:picLocks noChangeAspect="1"/>
          </p:cNvPicPr>
          <p:nvPr/>
        </p:nvPicPr>
        <p:blipFill>
          <a:blip r:embed="rId6"/>
          <a:srcRect l="0" r="0" t="0" b="18211"/>
          <a:stretch/>
        </p:blipFill>
        <p:spPr>
          <a:xfrm>
            <a:off x="7893267" y="-170387"/>
            <a:ext cx="929273" cy="765246"/>
          </a:xfrm>
          <a:prstGeom prst="rect">
            <a:avLst/>
          </a:prstGeom>
        </p:spPr>
      </p:pic>
      <p:sp>
        <p:nvSpPr>
          <p:cNvPr id="11" name="Shape 3"/>
          <p:cNvSpPr/>
          <p:nvPr/>
        </p:nvSpPr>
        <p:spPr>
          <a:xfrm rot="0">
            <a:off x="-538162" y="676275"/>
            <a:ext cx="1347788" cy="1116229"/>
          </a:xfrm>
          <a:prstGeom prst="rect">
            <a:avLst/>
          </a:prstGeom>
          <a:noFill/>
          <a:ln/>
        </p:spPr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7"/>
          <a:srcRect l="0" r="51498" t="0" b="23092"/>
          <a:stretch/>
        </p:blipFill>
        <p:spPr>
          <a:xfrm>
            <a:off x="-538167" y="565885"/>
            <a:ext cx="653709" cy="1047148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8"/>
          <a:srcRect l="0" r="39930" t="0" b="0"/>
          <a:stretch/>
        </p:blipFill>
        <p:spPr>
          <a:xfrm>
            <a:off x="-538172" y="565885"/>
            <a:ext cx="809616" cy="1361554"/>
          </a:xfrm>
          <a:prstGeom prst="rect">
            <a:avLst/>
          </a:prstGeom>
        </p:spPr>
      </p:pic>
      <p:sp>
        <p:nvSpPr>
          <p:cNvPr id="14" name="Shape 4"/>
          <p:cNvSpPr/>
          <p:nvPr/>
        </p:nvSpPr>
        <p:spPr>
          <a:xfrm rot="-8928231">
            <a:off x="808300" y="-1048692"/>
            <a:ext cx="2147148" cy="1973482"/>
          </a:xfrm>
          <a:prstGeom prst="rect">
            <a:avLst/>
          </a:prstGeom>
          <a:noFill/>
          <a:ln/>
        </p:spPr>
      </p:sp>
      <p:pic>
        <p:nvPicPr>
          <p:cNvPr id="15" name="Image 8" descr="preencoded.png"/>
          <p:cNvPicPr>
            <a:picLocks noChangeAspect="1"/>
          </p:cNvPicPr>
          <p:nvPr/>
        </p:nvPicPr>
        <p:blipFill>
          <a:blip r:embed="rId9"/>
          <a:srcRect l="0" r="22787" t="0" b="61813"/>
          <a:stretch/>
        </p:blipFill>
        <p:spPr>
          <a:xfrm>
            <a:off x="786327" y="-1076222"/>
            <a:ext cx="1642049" cy="815390"/>
          </a:xfrm>
          <a:prstGeom prst="rect">
            <a:avLst/>
          </a:prstGeom>
        </p:spPr>
      </p:pic>
      <p:pic>
        <p:nvPicPr>
          <p:cNvPr id="16" name="Image 9" descr="preencoded.png"/>
          <p:cNvPicPr>
            <a:picLocks noChangeAspect="1"/>
          </p:cNvPicPr>
          <p:nvPr/>
        </p:nvPicPr>
        <p:blipFill>
          <a:blip r:embed="rId10"/>
          <a:srcRect l="0" r="0" t="0" b="50294"/>
          <a:stretch/>
        </p:blipFill>
        <p:spPr>
          <a:xfrm>
            <a:off x="377115" y="-1479854"/>
            <a:ext cx="2944952" cy="1462575"/>
          </a:xfrm>
          <a:prstGeom prst="rect">
            <a:avLst/>
          </a:prstGeom>
        </p:spPr>
      </p:pic>
      <p:sp>
        <p:nvSpPr>
          <p:cNvPr id="17" name="Shape 5"/>
          <p:cNvSpPr/>
          <p:nvPr/>
        </p:nvSpPr>
        <p:spPr>
          <a:xfrm rot="0">
            <a:off x="3362325" y="4714875"/>
            <a:ext cx="895350" cy="852488"/>
          </a:xfrm>
          <a:prstGeom prst="rect">
            <a:avLst/>
          </a:prstGeom>
          <a:noFill/>
          <a:ln/>
        </p:spPr>
      </p:sp>
      <p:pic>
        <p:nvPicPr>
          <p:cNvPr id="18" name="Image 10" descr="preencoded.png"/>
          <p:cNvPicPr>
            <a:picLocks noChangeAspect="1"/>
          </p:cNvPicPr>
          <p:nvPr/>
        </p:nvPicPr>
        <p:blipFill>
          <a:blip r:embed="rId11"/>
          <a:srcRect l="0" r="22929" t="0" b="61211"/>
          <a:stretch/>
        </p:blipFill>
        <p:spPr>
          <a:xfrm>
            <a:off x="3321619" y="4674288"/>
            <a:ext cx="721426" cy="362164"/>
          </a:xfrm>
          <a:prstGeom prst="rect">
            <a:avLst/>
          </a:prstGeom>
        </p:spPr>
      </p:pic>
      <p:pic>
        <p:nvPicPr>
          <p:cNvPr id="19" name="Image 11" descr="preencoded.png"/>
          <p:cNvPicPr>
            <a:picLocks noChangeAspect="1"/>
          </p:cNvPicPr>
          <p:nvPr/>
        </p:nvPicPr>
        <p:blipFill>
          <a:blip r:embed="rId12"/>
          <a:srcRect l="0" r="0" t="0" b="49746"/>
          <a:stretch/>
        </p:blipFill>
        <p:spPr>
          <a:xfrm>
            <a:off x="3321621" y="4674288"/>
            <a:ext cx="936048" cy="469212"/>
          </a:xfrm>
          <a:prstGeom prst="rect">
            <a:avLst/>
          </a:prstGeom>
        </p:spPr>
      </p:pic>
      <p:sp>
        <p:nvSpPr>
          <p:cNvPr id="20" name="Shape 6"/>
          <p:cNvSpPr/>
          <p:nvPr/>
        </p:nvSpPr>
        <p:spPr>
          <a:xfrm rot="0">
            <a:off x="-290512" y="4100513"/>
            <a:ext cx="1590675" cy="1590675"/>
          </a:xfrm>
          <a:prstGeom prst="rect">
            <a:avLst/>
          </a:prstGeom>
          <a:noFill/>
          <a:ln/>
        </p:spPr>
      </p:sp>
      <p:pic>
        <p:nvPicPr>
          <p:cNvPr id="21" name="Image 12" descr="preencoded.png"/>
          <p:cNvPicPr>
            <a:picLocks noChangeAspect="1"/>
          </p:cNvPicPr>
          <p:nvPr/>
        </p:nvPicPr>
        <p:blipFill>
          <a:blip r:embed="rId13"/>
          <a:srcRect l="0" r="29832" t="0" b="45897"/>
          <a:stretch/>
        </p:blipFill>
        <p:spPr>
          <a:xfrm>
            <a:off x="-290524" y="4100520"/>
            <a:ext cx="1116146" cy="860605"/>
          </a:xfrm>
          <a:prstGeom prst="rect">
            <a:avLst/>
          </a:prstGeom>
        </p:spPr>
      </p:pic>
      <p:pic>
        <p:nvPicPr>
          <p:cNvPr id="22" name="Image 13" descr="preencoded.png"/>
          <p:cNvPicPr>
            <a:picLocks noChangeAspect="1"/>
          </p:cNvPicPr>
          <p:nvPr/>
        </p:nvPicPr>
        <p:blipFill>
          <a:blip r:embed="rId14"/>
          <a:srcRect l="0" r="18265" t="0" b="34432"/>
          <a:stretch/>
        </p:blipFill>
        <p:spPr>
          <a:xfrm>
            <a:off x="-290540" y="4100521"/>
            <a:ext cx="1300135" cy="1042979"/>
          </a:xfrm>
          <a:prstGeom prst="rect">
            <a:avLst/>
          </a:prstGeom>
        </p:spPr>
      </p:pic>
      <p:sp>
        <p:nvSpPr>
          <p:cNvPr id="23" name="Shape 7"/>
          <p:cNvSpPr/>
          <p:nvPr/>
        </p:nvSpPr>
        <p:spPr>
          <a:xfrm>
            <a:off x="5938838" y="1385888"/>
            <a:ext cx="1530706" cy="2586367"/>
          </a:xfrm>
          <a:prstGeom prst="rect">
            <a:avLst/>
          </a:prstGeom>
          <a:noFill/>
          <a:ln/>
        </p:spPr>
      </p:sp>
      <p:sp>
        <p:nvSpPr>
          <p:cNvPr id="24" name="Shape 8"/>
          <p:cNvSpPr/>
          <p:nvPr/>
        </p:nvSpPr>
        <p:spPr>
          <a:xfrm>
            <a:off x="5938838" y="1385888"/>
            <a:ext cx="1530706" cy="1003550"/>
          </a:xfrm>
          <a:prstGeom prst="rect">
            <a:avLst/>
          </a:prstGeom>
          <a:noFill/>
          <a:ln/>
        </p:spPr>
      </p:sp>
      <p:sp>
        <p:nvSpPr>
          <p:cNvPr id="25" name="Shape 9"/>
          <p:cNvSpPr/>
          <p:nvPr/>
        </p:nvSpPr>
        <p:spPr>
          <a:xfrm>
            <a:off x="5938838" y="1385887"/>
            <a:ext cx="1521096" cy="857211"/>
          </a:xfrm>
          <a:prstGeom prst="roundRect">
            <a:avLst>
              <a:gd name="adj" fmla="val 69970"/>
            </a:avLst>
          </a:prstGeom>
          <a:solidFill>
            <a:srgbClr val="FFFFFF"/>
          </a:solidFill>
          <a:ln/>
        </p:spPr>
      </p:sp>
      <p:sp>
        <p:nvSpPr>
          <p:cNvPr id="26" name="Text 10"/>
          <p:cNvSpPr/>
          <p:nvPr/>
        </p:nvSpPr>
        <p:spPr>
          <a:xfrm>
            <a:off x="6173130" y="1581129"/>
            <a:ext cx="1052513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753"/>
              </a:lnSpc>
              <a:buNone/>
            </a:pPr>
            <a:r>
              <a:rPr lang="en-US" sz="1460" b="1" dirty="0">
                <a:solidFill>
                  <a:srgbClr val="575757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一緒に作る側として、</a:t>
            </a:r>
            <a:endParaRPr lang="en-US" sz="1460" dirty="0"/>
          </a:p>
          <a:p>
            <a:pPr algn="ctr" indent="0" marL="0">
              <a:lnSpc>
                <a:spcPts val="1753"/>
              </a:lnSpc>
              <a:buNone/>
            </a:pPr>
            <a:r>
              <a:rPr lang="en-US" sz="1460" b="1" dirty="0">
                <a:solidFill>
                  <a:srgbClr val="575757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助けてください。</a:t>
            </a:r>
            <a:endParaRPr lang="en-US" sz="1460" dirty="0"/>
          </a:p>
        </p:txBody>
      </p:sp>
      <p:pic>
        <p:nvPicPr>
          <p:cNvPr id="27" name="Image 14" descr="preencoded.png"/>
          <p:cNvPicPr>
            <a:picLocks noChangeAspect="1"/>
          </p:cNvPicPr>
          <p:nvPr/>
        </p:nvPicPr>
        <p:blipFill>
          <a:blip r:embed="rId15"/>
          <a:srcRect l="0" r="2" t="0" b="0"/>
          <a:stretch/>
        </p:blipFill>
        <p:spPr>
          <a:xfrm>
            <a:off x="6955071" y="2228848"/>
            <a:ext cx="192388" cy="160588"/>
          </a:xfrm>
          <a:prstGeom prst="rect">
            <a:avLst/>
          </a:prstGeom>
        </p:spPr>
      </p:pic>
      <p:pic>
        <p:nvPicPr>
          <p:cNvPr id="28" name="Image 15" descr="preencoded.png"/>
          <p:cNvPicPr>
            <a:picLocks noChangeAspect="1"/>
          </p:cNvPicPr>
          <p:nvPr/>
        </p:nvPicPr>
        <p:blipFill>
          <a:blip r:embed="rId16"/>
          <a:srcRect l="0" r="0" t="0" b="0"/>
          <a:stretch/>
        </p:blipFill>
        <p:spPr>
          <a:xfrm>
            <a:off x="5962566" y="2489012"/>
            <a:ext cx="1483242" cy="1483243"/>
          </a:xfrm>
          <a:prstGeom prst="rect">
            <a:avLst/>
          </a:prstGeom>
        </p:spPr>
      </p:pic>
      <p:sp>
        <p:nvSpPr>
          <p:cNvPr id="29" name="Shape 11"/>
          <p:cNvSpPr/>
          <p:nvPr/>
        </p:nvSpPr>
        <p:spPr>
          <a:xfrm>
            <a:off x="1004887" y="1738313"/>
            <a:ext cx="4403175" cy="2217636"/>
          </a:xfrm>
          <a:prstGeom prst="rect">
            <a:avLst/>
          </a:prstGeom>
          <a:noFill/>
          <a:ln/>
        </p:spPr>
      </p:sp>
      <p:sp>
        <p:nvSpPr>
          <p:cNvPr id="30" name="Shape 12"/>
          <p:cNvSpPr/>
          <p:nvPr/>
        </p:nvSpPr>
        <p:spPr>
          <a:xfrm>
            <a:off x="1004887" y="1738313"/>
            <a:ext cx="4403175" cy="1747244"/>
          </a:xfrm>
          <a:prstGeom prst="rect">
            <a:avLst/>
          </a:prstGeom>
          <a:noFill/>
          <a:ln/>
        </p:spPr>
      </p:sp>
      <p:sp>
        <p:nvSpPr>
          <p:cNvPr id="31" name="Shape 13"/>
          <p:cNvSpPr/>
          <p:nvPr/>
        </p:nvSpPr>
        <p:spPr>
          <a:xfrm>
            <a:off x="1004887" y="1738313"/>
            <a:ext cx="4403175" cy="1747244"/>
          </a:xfrm>
          <a:prstGeom prst="rect">
            <a:avLst/>
          </a:prstGeom>
          <a:noFill/>
          <a:ln/>
        </p:spPr>
      </p:sp>
      <p:sp>
        <p:nvSpPr>
          <p:cNvPr id="32" name="Shape 14"/>
          <p:cNvSpPr/>
          <p:nvPr/>
        </p:nvSpPr>
        <p:spPr>
          <a:xfrm>
            <a:off x="1004887" y="1738313"/>
            <a:ext cx="4403175" cy="996171"/>
          </a:xfrm>
          <a:prstGeom prst="rect">
            <a:avLst/>
          </a:prstGeom>
          <a:noFill/>
          <a:ln/>
        </p:spPr>
      </p:sp>
      <p:pic>
        <p:nvPicPr>
          <p:cNvPr id="33" name="Image 16" descr="preencoded.png"/>
          <p:cNvPicPr>
            <a:picLocks noChangeAspect="1"/>
          </p:cNvPicPr>
          <p:nvPr/>
        </p:nvPicPr>
        <p:blipFill>
          <a:blip r:embed="rId17"/>
          <a:srcRect l="0" r="0" t="0" b="0"/>
          <a:stretch/>
        </p:blipFill>
        <p:spPr>
          <a:xfrm>
            <a:off x="2377427" y="1955320"/>
            <a:ext cx="483645" cy="549959"/>
          </a:xfrm>
          <a:prstGeom prst="rect">
            <a:avLst/>
          </a:prstGeom>
        </p:spPr>
      </p:pic>
      <p:pic>
        <p:nvPicPr>
          <p:cNvPr id="34" name="Image 17" descr="preencoded.png"/>
          <p:cNvPicPr>
            <a:picLocks noChangeAspect="1"/>
          </p:cNvPicPr>
          <p:nvPr/>
        </p:nvPicPr>
        <p:blipFill>
          <a:blip r:embed="rId18"/>
          <a:srcRect l="0" r="0" t="0" b="0"/>
          <a:stretch/>
        </p:blipFill>
        <p:spPr>
          <a:xfrm>
            <a:off x="2935467" y="2105309"/>
            <a:ext cx="430643" cy="403743"/>
          </a:xfrm>
          <a:prstGeom prst="rect">
            <a:avLst/>
          </a:prstGeom>
        </p:spPr>
      </p:pic>
      <p:pic>
        <p:nvPicPr>
          <p:cNvPr id="35" name="Image 18" descr="preencoded.png"/>
          <p:cNvPicPr>
            <a:picLocks noChangeAspect="1"/>
          </p:cNvPicPr>
          <p:nvPr/>
        </p:nvPicPr>
        <p:blipFill>
          <a:blip r:embed="rId19"/>
          <a:srcRect l="0" r="0" t="0" b="0"/>
          <a:stretch/>
        </p:blipFill>
        <p:spPr>
          <a:xfrm>
            <a:off x="3408108" y="2000305"/>
            <a:ext cx="287936" cy="508884"/>
          </a:xfrm>
          <a:prstGeom prst="rect">
            <a:avLst/>
          </a:prstGeom>
        </p:spPr>
      </p:pic>
      <p:pic>
        <p:nvPicPr>
          <p:cNvPr id="36" name="Image 19" descr="preencoded.png"/>
          <p:cNvPicPr>
            <a:picLocks noChangeAspect="1"/>
          </p:cNvPicPr>
          <p:nvPr/>
        </p:nvPicPr>
        <p:blipFill>
          <a:blip r:embed="rId20"/>
          <a:srcRect l="0" r="0" t="0" b="0"/>
          <a:stretch/>
        </p:blipFill>
        <p:spPr>
          <a:xfrm>
            <a:off x="3740134" y="2105309"/>
            <a:ext cx="430643" cy="403743"/>
          </a:xfrm>
          <a:prstGeom prst="rect">
            <a:avLst/>
          </a:prstGeom>
        </p:spPr>
      </p:pic>
      <p:pic>
        <p:nvPicPr>
          <p:cNvPr id="37" name="Image 20" descr="preencoded.png"/>
          <p:cNvPicPr>
            <a:picLocks noChangeAspect="1"/>
          </p:cNvPicPr>
          <p:nvPr/>
        </p:nvPicPr>
        <p:blipFill>
          <a:blip r:embed="rId21"/>
          <a:srcRect l="0" r="0" t="0" b="0"/>
          <a:stretch/>
        </p:blipFill>
        <p:spPr>
          <a:xfrm>
            <a:off x="4244113" y="2105467"/>
            <a:ext cx="662536" cy="403883"/>
          </a:xfrm>
          <a:prstGeom prst="rect">
            <a:avLst/>
          </a:prstGeom>
        </p:spPr>
      </p:pic>
      <p:pic>
        <p:nvPicPr>
          <p:cNvPr id="38" name="Image 21" descr="preencoded.png"/>
          <p:cNvPicPr>
            <a:picLocks noChangeAspect="1"/>
          </p:cNvPicPr>
          <p:nvPr/>
        </p:nvPicPr>
        <p:blipFill>
          <a:blip r:embed="rId22"/>
          <a:srcRect l="0" r="0" t="0" b="0"/>
          <a:stretch/>
        </p:blipFill>
        <p:spPr>
          <a:xfrm>
            <a:off x="4981631" y="2105309"/>
            <a:ext cx="430643" cy="403743"/>
          </a:xfrm>
          <a:prstGeom prst="rect">
            <a:avLst/>
          </a:prstGeom>
        </p:spPr>
      </p:pic>
      <p:pic>
        <p:nvPicPr>
          <p:cNvPr id="39" name="Image 22" descr="preencoded.png"/>
          <p:cNvPicPr>
            <a:picLocks noChangeAspect="1"/>
          </p:cNvPicPr>
          <p:nvPr/>
        </p:nvPicPr>
        <p:blipFill>
          <a:blip r:embed="rId23"/>
          <a:srcRect l="0" r="0" t="0" b="0"/>
          <a:stretch/>
        </p:blipFill>
        <p:spPr>
          <a:xfrm>
            <a:off x="1004906" y="1738269"/>
            <a:ext cx="997111" cy="995217"/>
          </a:xfrm>
          <a:prstGeom prst="rect">
            <a:avLst/>
          </a:prstGeom>
        </p:spPr>
      </p:pic>
      <p:sp>
        <p:nvSpPr>
          <p:cNvPr id="40" name="Shape 15"/>
          <p:cNvSpPr/>
          <p:nvPr/>
        </p:nvSpPr>
        <p:spPr>
          <a:xfrm>
            <a:off x="1004887" y="3018831"/>
            <a:ext cx="4403175" cy="466725"/>
          </a:xfrm>
          <a:prstGeom prst="rect">
            <a:avLst/>
          </a:prstGeom>
          <a:noFill/>
          <a:ln/>
        </p:spPr>
      </p:sp>
      <p:sp>
        <p:nvSpPr>
          <p:cNvPr id="41" name="Shape 16"/>
          <p:cNvSpPr/>
          <p:nvPr/>
        </p:nvSpPr>
        <p:spPr>
          <a:xfrm rot="10800000">
            <a:off x="1004887" y="3248025"/>
            <a:ext cx="564241" cy="0"/>
          </a:xfrm>
          <a:prstGeom prst="line">
            <a:avLst/>
          </a:prstGeom>
          <a:noFill/>
          <a:ln w="11306">
            <a:solidFill>
              <a:srgbClr val="BBBBBB"/>
            </a:solidFill>
            <a:prstDash val="solid"/>
          </a:ln>
        </p:spPr>
      </p:sp>
      <p:sp>
        <p:nvSpPr>
          <p:cNvPr id="42" name="Text 17"/>
          <p:cNvSpPr/>
          <p:nvPr/>
        </p:nvSpPr>
        <p:spPr>
          <a:xfrm>
            <a:off x="1759539" y="3018831"/>
            <a:ext cx="2893870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3471"/>
              </a:lnSpc>
              <a:buNone/>
            </a:pPr>
            <a:r>
              <a:rPr lang="en-US" sz="1780" spc="534" kern="0" dirty="0">
                <a:solidFill>
                  <a:srgbClr val="545454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おしゃべりAI コトモ</a:t>
            </a:r>
            <a:endParaRPr lang="en-US" sz="1780" dirty="0"/>
          </a:p>
        </p:txBody>
      </p:sp>
      <p:sp>
        <p:nvSpPr>
          <p:cNvPr id="43" name="Shape 18"/>
          <p:cNvSpPr/>
          <p:nvPr/>
        </p:nvSpPr>
        <p:spPr>
          <a:xfrm rot="10800000">
            <a:off x="4843463" y="3248025"/>
            <a:ext cx="564241" cy="0"/>
          </a:xfrm>
          <a:prstGeom prst="line">
            <a:avLst/>
          </a:prstGeom>
          <a:noFill/>
          <a:ln w="11306">
            <a:solidFill>
              <a:srgbClr val="BBBBBB"/>
            </a:solidFill>
            <a:prstDash val="solid"/>
          </a:ln>
        </p:spPr>
      </p:sp>
      <p:sp>
        <p:nvSpPr>
          <p:cNvPr id="44" name="Text 19"/>
          <p:cNvSpPr/>
          <p:nvPr/>
        </p:nvSpPr>
        <p:spPr>
          <a:xfrm>
            <a:off x="2187299" y="3651148"/>
            <a:ext cx="20383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280"/>
              </a:lnSpc>
              <a:buNone/>
            </a:pPr>
            <a:r>
              <a:rPr lang="en-US" sz="1674" spc="67" kern="0" dirty="0">
                <a:solidFill>
                  <a:srgbClr val="575757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https://cotomo.ai/</a:t>
            </a:r>
            <a:endParaRPr lang="en-US" sz="167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3FB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 rot="5400000">
            <a:off x="-2847096" y="2785183"/>
            <a:ext cx="5675142" cy="0"/>
          </a:xfrm>
          <a:prstGeom prst="line">
            <a:avLst/>
          </a:prstGeom>
          <a:noFill/>
          <a:ln w="1748">
            <a:solidFill>
              <a:srgbClr val="000000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rcRect l="0" r="0" t="0" b="21609"/>
          <a:stretch/>
        </p:blipFill>
        <p:spPr>
          <a:xfrm>
            <a:off x="1185863" y="1157288"/>
            <a:ext cx="2416478" cy="3986213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214313" y="2433638"/>
            <a:ext cx="1419511" cy="1419511"/>
          </a:xfrm>
          <a:prstGeom prst="rect">
            <a:avLst/>
          </a:prstGeom>
          <a:noFill/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211315" y="2311812"/>
            <a:ext cx="1982537" cy="1994800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468983" y="2821482"/>
            <a:ext cx="1023938" cy="755004"/>
          </a:xfrm>
          <a:prstGeom prst="rect">
            <a:avLst/>
          </a:prstGeom>
          <a:noFill/>
          <a:ln/>
        </p:spPr>
      </p:sp>
      <p:sp>
        <p:nvSpPr>
          <p:cNvPr id="8" name="Text 3"/>
          <p:cNvSpPr/>
          <p:nvPr/>
        </p:nvSpPr>
        <p:spPr>
          <a:xfrm>
            <a:off x="468983" y="2821482"/>
            <a:ext cx="1023938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967" b="1" dirty="0">
                <a:solidFill>
                  <a:srgbClr val="FFFFFF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ハイクオリティな</a:t>
            </a:r>
            <a:endParaRPr lang="en-US" sz="967" dirty="0"/>
          </a:p>
        </p:txBody>
      </p:sp>
      <p:sp>
        <p:nvSpPr>
          <p:cNvPr id="9" name="Text 4"/>
          <p:cNvSpPr/>
          <p:nvPr/>
        </p:nvSpPr>
        <p:spPr>
          <a:xfrm>
            <a:off x="468983" y="3033485"/>
            <a:ext cx="1023938" cy="3476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599"/>
              </a:lnSpc>
              <a:buNone/>
            </a:pPr>
            <a:r>
              <a:rPr lang="en-US" sz="1857" b="1" dirty="0">
                <a:solidFill>
                  <a:srgbClr val="FFFFFF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声</a:t>
            </a:r>
            <a:endParaRPr lang="en-US" sz="1857" dirty="0"/>
          </a:p>
        </p:txBody>
      </p:sp>
      <p:sp>
        <p:nvSpPr>
          <p:cNvPr id="10" name="Shape 5"/>
          <p:cNvSpPr/>
          <p:nvPr/>
        </p:nvSpPr>
        <p:spPr>
          <a:xfrm>
            <a:off x="3052763" y="3381375"/>
            <a:ext cx="1581150" cy="1581150"/>
          </a:xfrm>
          <a:prstGeom prst="rect">
            <a:avLst/>
          </a:prstGeom>
          <a:noFill/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3049423" y="3245678"/>
            <a:ext cx="2225646" cy="2149236"/>
          </a:xfrm>
          <a:prstGeom prst="rect">
            <a:avLst/>
          </a:prstGeom>
        </p:spPr>
      </p:pic>
      <p:sp>
        <p:nvSpPr>
          <p:cNvPr id="12" name="Shape 6"/>
          <p:cNvSpPr/>
          <p:nvPr/>
        </p:nvSpPr>
        <p:spPr>
          <a:xfrm>
            <a:off x="3593711" y="3765295"/>
            <a:ext cx="723900" cy="620348"/>
          </a:xfrm>
          <a:prstGeom prst="rect">
            <a:avLst/>
          </a:prstGeom>
          <a:noFill/>
          <a:ln/>
        </p:spPr>
      </p:sp>
      <p:sp>
        <p:nvSpPr>
          <p:cNvPr id="13" name="Text 7"/>
          <p:cNvSpPr/>
          <p:nvPr/>
        </p:nvSpPr>
        <p:spPr>
          <a:xfrm>
            <a:off x="3593711" y="3765295"/>
            <a:ext cx="72390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508"/>
              </a:lnSpc>
              <a:buNone/>
            </a:pPr>
            <a:r>
              <a:rPr lang="en-US" sz="1077" b="1" dirty="0">
                <a:solidFill>
                  <a:srgbClr val="FFFFFF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作り込める</a:t>
            </a:r>
            <a:endParaRPr lang="en-US" sz="1077" dirty="0"/>
          </a:p>
        </p:txBody>
      </p:sp>
      <p:sp>
        <p:nvSpPr>
          <p:cNvPr id="14" name="Text 8"/>
          <p:cNvSpPr/>
          <p:nvPr/>
        </p:nvSpPr>
        <p:spPr>
          <a:xfrm>
            <a:off x="3593711" y="3999880"/>
            <a:ext cx="723900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895"/>
              </a:lnSpc>
              <a:buNone/>
            </a:pPr>
            <a:r>
              <a:rPr lang="en-US" sz="2068" b="1" dirty="0">
                <a:solidFill>
                  <a:srgbClr val="FFFFFF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性格</a:t>
            </a:r>
            <a:endParaRPr lang="en-US" sz="2068" dirty="0"/>
          </a:p>
        </p:txBody>
      </p:sp>
      <p:sp>
        <p:nvSpPr>
          <p:cNvPr id="15" name="Shape 9"/>
          <p:cNvSpPr/>
          <p:nvPr/>
        </p:nvSpPr>
        <p:spPr>
          <a:xfrm>
            <a:off x="3148013" y="1176338"/>
            <a:ext cx="1485900" cy="1485900"/>
          </a:xfrm>
          <a:prstGeom prst="rect">
            <a:avLst/>
          </a:prstGeom>
          <a:noFill/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3144875" y="1048815"/>
            <a:ext cx="2091575" cy="2088095"/>
          </a:xfrm>
          <a:prstGeom prst="rect">
            <a:avLst/>
          </a:prstGeom>
        </p:spPr>
      </p:pic>
      <p:sp>
        <p:nvSpPr>
          <p:cNvPr id="17" name="Shape 10"/>
          <p:cNvSpPr/>
          <p:nvPr/>
        </p:nvSpPr>
        <p:spPr>
          <a:xfrm>
            <a:off x="3342884" y="1617506"/>
            <a:ext cx="1215244" cy="559815"/>
          </a:xfrm>
          <a:prstGeom prst="rect">
            <a:avLst/>
          </a:prstGeom>
          <a:noFill/>
          <a:ln/>
        </p:spPr>
      </p:sp>
      <p:sp>
        <p:nvSpPr>
          <p:cNvPr id="18" name="Text 11"/>
          <p:cNvSpPr/>
          <p:nvPr/>
        </p:nvSpPr>
        <p:spPr>
          <a:xfrm>
            <a:off x="3342884" y="1617506"/>
            <a:ext cx="121524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417"/>
              </a:lnSpc>
              <a:buNone/>
            </a:pPr>
            <a:r>
              <a:rPr lang="en-US" sz="1012" b="1" dirty="0">
                <a:solidFill>
                  <a:srgbClr val="FFFFFF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自由に設定</a:t>
            </a:r>
            <a:endParaRPr lang="en-US" sz="1012" dirty="0"/>
          </a:p>
        </p:txBody>
      </p:sp>
      <p:sp>
        <p:nvSpPr>
          <p:cNvPr id="19" name="Shape 12"/>
          <p:cNvSpPr/>
          <p:nvPr/>
        </p:nvSpPr>
        <p:spPr>
          <a:xfrm>
            <a:off x="3457587" y="1829659"/>
            <a:ext cx="985838" cy="347663"/>
          </a:xfrm>
          <a:prstGeom prst="rect">
            <a:avLst/>
          </a:prstGeom>
          <a:noFill/>
          <a:ln/>
        </p:spPr>
      </p:sp>
      <p:sp>
        <p:nvSpPr>
          <p:cNvPr id="20" name="Text 13"/>
          <p:cNvSpPr/>
          <p:nvPr/>
        </p:nvSpPr>
        <p:spPr>
          <a:xfrm>
            <a:off x="3457587" y="1829659"/>
            <a:ext cx="985838" cy="3476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608"/>
              </a:lnSpc>
              <a:buNone/>
            </a:pPr>
            <a:r>
              <a:rPr lang="en-US" sz="1863" b="1" dirty="0">
                <a:solidFill>
                  <a:srgbClr val="FFFFFF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アイコン</a:t>
            </a:r>
            <a:endParaRPr lang="en-US" sz="1863" dirty="0"/>
          </a:p>
        </p:txBody>
      </p:sp>
      <p:sp>
        <p:nvSpPr>
          <p:cNvPr id="21" name="Shape 14"/>
          <p:cNvSpPr/>
          <p:nvPr/>
        </p:nvSpPr>
        <p:spPr>
          <a:xfrm rot="2321545">
            <a:off x="3864099" y="-485990"/>
            <a:ext cx="1437981" cy="1363603"/>
          </a:xfrm>
          <a:prstGeom prst="ellipse">
            <a:avLst/>
          </a:prstGeom>
          <a:solidFill>
            <a:srgbClr val="6CC7A5">
              <a:alpha val="40000"/>
            </a:srgbClr>
          </a:solidFill>
          <a:ln/>
        </p:spPr>
      </p:sp>
      <p:sp>
        <p:nvSpPr>
          <p:cNvPr id="22" name="Shape 15"/>
          <p:cNvSpPr/>
          <p:nvPr/>
        </p:nvSpPr>
        <p:spPr>
          <a:xfrm rot="2321545">
            <a:off x="7944419" y="617076"/>
            <a:ext cx="1406344" cy="1333602"/>
          </a:xfrm>
          <a:prstGeom prst="ellipse">
            <a:avLst/>
          </a:prstGeom>
          <a:solidFill>
            <a:srgbClr val="D1C45C">
              <a:alpha val="40000"/>
            </a:srgbClr>
          </a:solidFill>
          <a:ln/>
        </p:spPr>
      </p:sp>
      <p:sp>
        <p:nvSpPr>
          <p:cNvPr id="23" name="Shape 16"/>
          <p:cNvSpPr/>
          <p:nvPr/>
        </p:nvSpPr>
        <p:spPr>
          <a:xfrm rot="2321545">
            <a:off x="-185324" y="4705915"/>
            <a:ext cx="1533085" cy="1453788"/>
          </a:xfrm>
          <a:prstGeom prst="ellipse">
            <a:avLst/>
          </a:prstGeom>
          <a:solidFill>
            <a:srgbClr val="DA76D7">
              <a:alpha val="40000"/>
            </a:srgbClr>
          </a:solidFill>
          <a:ln/>
        </p:spPr>
      </p:sp>
      <p:sp>
        <p:nvSpPr>
          <p:cNvPr id="24" name="Text 17"/>
          <p:cNvSpPr/>
          <p:nvPr/>
        </p:nvSpPr>
        <p:spPr>
          <a:xfrm>
            <a:off x="590550" y="395288"/>
            <a:ext cx="354206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179"/>
              </a:lnSpc>
              <a:buNone/>
            </a:pPr>
            <a:r>
              <a:rPr lang="en-US" sz="1140" b="1" spc="91" kern="0" dirty="0">
                <a:solidFill>
                  <a:srgbClr val="1B1B1B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声</a:t>
            </a:r>
            <a:pPr algn="ctr" indent="0" marL="0">
              <a:lnSpc>
                <a:spcPts val="2179"/>
              </a:lnSpc>
              <a:buNone/>
            </a:pPr>
            <a:r>
              <a:rPr lang="en-US" sz="1140" b="1" spc="-251" kern="0" dirty="0">
                <a:solidFill>
                  <a:srgbClr val="1B1B1B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、</a:t>
            </a:r>
            <a:pPr algn="ctr" indent="0" marL="0">
              <a:lnSpc>
                <a:spcPts val="2179"/>
              </a:lnSpc>
              <a:buNone/>
            </a:pPr>
            <a:r>
              <a:rPr lang="en-US" sz="1140" b="1" spc="91" kern="0" dirty="0">
                <a:solidFill>
                  <a:srgbClr val="1B1B1B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アイコン</a:t>
            </a:r>
            <a:pPr algn="ctr" indent="0" marL="0">
              <a:lnSpc>
                <a:spcPts val="2179"/>
              </a:lnSpc>
              <a:buNone/>
            </a:pPr>
            <a:r>
              <a:rPr lang="en-US" sz="1140" b="1" spc="-251" kern="0" dirty="0">
                <a:solidFill>
                  <a:srgbClr val="1B1B1B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、</a:t>
            </a:r>
            <a:pPr algn="ctr" indent="0" marL="0">
              <a:lnSpc>
                <a:spcPts val="2179"/>
              </a:lnSpc>
              <a:buNone/>
            </a:pPr>
            <a:r>
              <a:rPr lang="en-US" sz="1140" b="1" spc="91" kern="0" dirty="0">
                <a:solidFill>
                  <a:srgbClr val="1B1B1B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性格をカスタマイズして</a:t>
            </a:r>
            <a:endParaRPr lang="en-US" sz="1140" dirty="0"/>
          </a:p>
          <a:p>
            <a:pPr algn="ctr" indent="0" marL="0">
              <a:lnSpc>
                <a:spcPts val="2179"/>
              </a:lnSpc>
              <a:buNone/>
            </a:pPr>
            <a:r>
              <a:rPr lang="en-US" sz="1603" b="1" spc="192" kern="0" dirty="0">
                <a:solidFill>
                  <a:srgbClr val="1B1B1B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AIキャラを作成</a:t>
            </a:r>
            <a:endParaRPr lang="en-US" sz="1140" dirty="0"/>
          </a:p>
        </p:txBody>
      </p:sp>
      <p:sp>
        <p:nvSpPr>
          <p:cNvPr id="25" name="Text 18"/>
          <p:cNvSpPr/>
          <p:nvPr/>
        </p:nvSpPr>
        <p:spPr>
          <a:xfrm>
            <a:off x="5000625" y="395288"/>
            <a:ext cx="3514607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162"/>
              </a:lnSpc>
              <a:buNone/>
            </a:pPr>
            <a:r>
              <a:rPr lang="en-US" sz="1140" b="1" spc="91" kern="0" dirty="0">
                <a:solidFill>
                  <a:srgbClr val="1B1B1B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他のユーザーが作成したキャラと出会う</a:t>
            </a:r>
            <a:endParaRPr lang="en-US" sz="1140" dirty="0"/>
          </a:p>
          <a:p>
            <a:pPr algn="ctr" indent="0" marL="0">
              <a:lnSpc>
                <a:spcPts val="2162"/>
              </a:lnSpc>
              <a:buNone/>
            </a:pPr>
            <a:r>
              <a:rPr lang="en-US" sz="1603" b="1" spc="192" kern="0" dirty="0">
                <a:solidFill>
                  <a:srgbClr val="1B1B1B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プラットフォーム</a:t>
            </a:r>
            <a:endParaRPr lang="en-US" sz="1140" dirty="0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5"/>
          <a:srcRect l="0" r="0" t="0" b="24147"/>
          <a:stretch/>
        </p:blipFill>
        <p:spPr>
          <a:xfrm>
            <a:off x="5510213" y="1157288"/>
            <a:ext cx="2497343" cy="3986213"/>
          </a:xfrm>
          <a:prstGeom prst="rect">
            <a:avLst/>
          </a:prstGeom>
        </p:spPr>
      </p:pic>
      <p:sp>
        <p:nvSpPr>
          <p:cNvPr id="27" name="Shape 19"/>
          <p:cNvSpPr/>
          <p:nvPr/>
        </p:nvSpPr>
        <p:spPr>
          <a:xfrm>
            <a:off x="7124700" y="3057525"/>
            <a:ext cx="1614488" cy="1614488"/>
          </a:xfrm>
          <a:prstGeom prst="rect">
            <a:avLst/>
          </a:prstGeom>
          <a:noFill/>
          <a:ln/>
        </p:spPr>
      </p:sp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7007737" y="2827779"/>
            <a:ext cx="2305062" cy="2316495"/>
          </a:xfrm>
          <a:prstGeom prst="rect">
            <a:avLst/>
          </a:prstGeom>
        </p:spPr>
      </p:pic>
      <p:sp>
        <p:nvSpPr>
          <p:cNvPr id="29" name="Shape 20"/>
          <p:cNvSpPr/>
          <p:nvPr/>
        </p:nvSpPr>
        <p:spPr>
          <a:xfrm>
            <a:off x="7670134" y="3468971"/>
            <a:ext cx="653732" cy="676275"/>
          </a:xfrm>
          <a:prstGeom prst="rect">
            <a:avLst/>
          </a:prstGeom>
          <a:noFill/>
          <a:ln/>
        </p:spPr>
      </p:sp>
      <p:sp>
        <p:nvSpPr>
          <p:cNvPr id="30" name="Text 21"/>
          <p:cNvSpPr/>
          <p:nvPr/>
        </p:nvSpPr>
        <p:spPr>
          <a:xfrm>
            <a:off x="7498956" y="3468971"/>
            <a:ext cx="996086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522"/>
              </a:lnSpc>
              <a:buNone/>
            </a:pPr>
            <a:r>
              <a:rPr lang="en-US" sz="1802" b="1" dirty="0">
                <a:solidFill>
                  <a:srgbClr val="FFFFFF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キャラを</a:t>
            </a:r>
            <a:endParaRPr lang="en-US" sz="1802" dirty="0"/>
          </a:p>
          <a:p>
            <a:pPr algn="ctr" indent="0" marL="0">
              <a:lnSpc>
                <a:spcPts val="2522"/>
              </a:lnSpc>
              <a:buNone/>
            </a:pPr>
            <a:r>
              <a:rPr lang="en-US" sz="1802" b="1" dirty="0">
                <a:solidFill>
                  <a:srgbClr val="FFFFFF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公開</a:t>
            </a:r>
            <a:endParaRPr lang="en-US" sz="1802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0">
            <a:off x="7062788" y="3900488"/>
            <a:ext cx="2695575" cy="2695575"/>
          </a:xfrm>
          <a:prstGeom prst="rect">
            <a:avLst/>
          </a:prstGeom>
          <a:noFill/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l="0" r="34150" t="0" b="65353"/>
          <a:stretch/>
        </p:blipFill>
        <p:spPr>
          <a:xfrm>
            <a:off x="7062733" y="3900499"/>
            <a:ext cx="1775045" cy="93394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l="0" r="22793" t="0" b="53887"/>
          <a:stretch/>
        </p:blipFill>
        <p:spPr>
          <a:xfrm>
            <a:off x="7062815" y="3900499"/>
            <a:ext cx="2081185" cy="1243001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 rot="0">
            <a:off x="5410200" y="-619125"/>
            <a:ext cx="1052513" cy="1109663"/>
          </a:xfrm>
          <a:prstGeom prst="rect">
            <a:avLst/>
          </a:prstGeom>
          <a:noFill/>
          <a:ln/>
        </p:spPr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/>
          <a:srcRect l="0" r="22928" t="0" b="64913"/>
          <a:stretch/>
        </p:blipFill>
        <p:spPr>
          <a:xfrm>
            <a:off x="5410201" y="-559564"/>
            <a:ext cx="811197" cy="368457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4"/>
          <a:srcRect l="0" r="0" t="0" b="53286"/>
          <a:stretch/>
        </p:blipFill>
        <p:spPr>
          <a:xfrm>
            <a:off x="5410200" y="-559563"/>
            <a:ext cx="1052512" cy="490549"/>
          </a:xfrm>
          <a:prstGeom prst="rect">
            <a:avLst/>
          </a:prstGeom>
        </p:spPr>
      </p:pic>
      <p:sp>
        <p:nvSpPr>
          <p:cNvPr id="8" name="Shape 2"/>
          <p:cNvSpPr/>
          <p:nvPr/>
        </p:nvSpPr>
        <p:spPr>
          <a:xfrm rot="0">
            <a:off x="8001000" y="-61912"/>
            <a:ext cx="821531" cy="732234"/>
          </a:xfrm>
          <a:prstGeom prst="rect">
            <a:avLst/>
          </a:prstGeom>
          <a:noFill/>
          <a:ln/>
        </p:spPr>
      </p:sp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5"/>
          <a:srcRect l="0" r="22928" t="0" b="29837"/>
          <a:stretch/>
        </p:blipFill>
        <p:spPr>
          <a:xfrm>
            <a:off x="7893231" y="-170387"/>
            <a:ext cx="716207" cy="656465"/>
          </a:xfrm>
          <a:prstGeom prst="rect">
            <a:avLst/>
          </a:prstGeom>
        </p:spPr>
      </p:pic>
      <p:pic>
        <p:nvPicPr>
          <p:cNvPr id="10" name="Image 5" descr="preencoded.png"/>
          <p:cNvPicPr>
            <a:picLocks noChangeAspect="1"/>
          </p:cNvPicPr>
          <p:nvPr/>
        </p:nvPicPr>
        <p:blipFill>
          <a:blip r:embed="rId6"/>
          <a:srcRect l="0" r="0" t="0" b="18211"/>
          <a:stretch/>
        </p:blipFill>
        <p:spPr>
          <a:xfrm>
            <a:off x="7893267" y="-170387"/>
            <a:ext cx="929273" cy="765246"/>
          </a:xfrm>
          <a:prstGeom prst="rect">
            <a:avLst/>
          </a:prstGeom>
        </p:spPr>
      </p:pic>
      <p:sp>
        <p:nvSpPr>
          <p:cNvPr id="11" name="Shape 3"/>
          <p:cNvSpPr/>
          <p:nvPr/>
        </p:nvSpPr>
        <p:spPr>
          <a:xfrm rot="0">
            <a:off x="-538162" y="676275"/>
            <a:ext cx="1347788" cy="1116229"/>
          </a:xfrm>
          <a:prstGeom prst="rect">
            <a:avLst/>
          </a:prstGeom>
          <a:noFill/>
          <a:ln/>
        </p:spPr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7"/>
          <a:srcRect l="0" r="51498" t="0" b="23092"/>
          <a:stretch/>
        </p:blipFill>
        <p:spPr>
          <a:xfrm>
            <a:off x="-538167" y="565885"/>
            <a:ext cx="653709" cy="1047148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8"/>
          <a:srcRect l="0" r="39930" t="0" b="0"/>
          <a:stretch/>
        </p:blipFill>
        <p:spPr>
          <a:xfrm>
            <a:off x="-538172" y="565885"/>
            <a:ext cx="809616" cy="1361554"/>
          </a:xfrm>
          <a:prstGeom prst="rect">
            <a:avLst/>
          </a:prstGeom>
        </p:spPr>
      </p:pic>
      <p:sp>
        <p:nvSpPr>
          <p:cNvPr id="14" name="Shape 4"/>
          <p:cNvSpPr/>
          <p:nvPr/>
        </p:nvSpPr>
        <p:spPr>
          <a:xfrm rot="-8928231">
            <a:off x="808300" y="-1048692"/>
            <a:ext cx="2147148" cy="1973482"/>
          </a:xfrm>
          <a:prstGeom prst="rect">
            <a:avLst/>
          </a:prstGeom>
          <a:noFill/>
          <a:ln/>
        </p:spPr>
      </p:sp>
      <p:pic>
        <p:nvPicPr>
          <p:cNvPr id="15" name="Image 8" descr="preencoded.png"/>
          <p:cNvPicPr>
            <a:picLocks noChangeAspect="1"/>
          </p:cNvPicPr>
          <p:nvPr/>
        </p:nvPicPr>
        <p:blipFill>
          <a:blip r:embed="rId9"/>
          <a:srcRect l="0" r="22787" t="0" b="61813"/>
          <a:stretch/>
        </p:blipFill>
        <p:spPr>
          <a:xfrm>
            <a:off x="786327" y="-1076222"/>
            <a:ext cx="1642049" cy="815390"/>
          </a:xfrm>
          <a:prstGeom prst="rect">
            <a:avLst/>
          </a:prstGeom>
        </p:spPr>
      </p:pic>
      <p:pic>
        <p:nvPicPr>
          <p:cNvPr id="16" name="Image 9" descr="preencoded.png"/>
          <p:cNvPicPr>
            <a:picLocks noChangeAspect="1"/>
          </p:cNvPicPr>
          <p:nvPr/>
        </p:nvPicPr>
        <p:blipFill>
          <a:blip r:embed="rId10"/>
          <a:srcRect l="0" r="0" t="0" b="50294"/>
          <a:stretch/>
        </p:blipFill>
        <p:spPr>
          <a:xfrm>
            <a:off x="377115" y="-1479854"/>
            <a:ext cx="2944952" cy="1462575"/>
          </a:xfrm>
          <a:prstGeom prst="rect">
            <a:avLst/>
          </a:prstGeom>
        </p:spPr>
      </p:pic>
      <p:sp>
        <p:nvSpPr>
          <p:cNvPr id="17" name="Shape 5"/>
          <p:cNvSpPr/>
          <p:nvPr/>
        </p:nvSpPr>
        <p:spPr>
          <a:xfrm rot="0">
            <a:off x="3362325" y="4714875"/>
            <a:ext cx="895350" cy="852488"/>
          </a:xfrm>
          <a:prstGeom prst="rect">
            <a:avLst/>
          </a:prstGeom>
          <a:noFill/>
          <a:ln/>
        </p:spPr>
      </p:sp>
      <p:pic>
        <p:nvPicPr>
          <p:cNvPr id="18" name="Image 10" descr="preencoded.png"/>
          <p:cNvPicPr>
            <a:picLocks noChangeAspect="1"/>
          </p:cNvPicPr>
          <p:nvPr/>
        </p:nvPicPr>
        <p:blipFill>
          <a:blip r:embed="rId11"/>
          <a:srcRect l="0" r="22929" t="0" b="61211"/>
          <a:stretch/>
        </p:blipFill>
        <p:spPr>
          <a:xfrm>
            <a:off x="3321619" y="4674288"/>
            <a:ext cx="721426" cy="362164"/>
          </a:xfrm>
          <a:prstGeom prst="rect">
            <a:avLst/>
          </a:prstGeom>
        </p:spPr>
      </p:pic>
      <p:pic>
        <p:nvPicPr>
          <p:cNvPr id="19" name="Image 11" descr="preencoded.png"/>
          <p:cNvPicPr>
            <a:picLocks noChangeAspect="1"/>
          </p:cNvPicPr>
          <p:nvPr/>
        </p:nvPicPr>
        <p:blipFill>
          <a:blip r:embed="rId12"/>
          <a:srcRect l="0" r="0" t="0" b="49746"/>
          <a:stretch/>
        </p:blipFill>
        <p:spPr>
          <a:xfrm>
            <a:off x="3321621" y="4674288"/>
            <a:ext cx="936048" cy="469212"/>
          </a:xfrm>
          <a:prstGeom prst="rect">
            <a:avLst/>
          </a:prstGeom>
        </p:spPr>
      </p:pic>
      <p:sp>
        <p:nvSpPr>
          <p:cNvPr id="20" name="Shape 6"/>
          <p:cNvSpPr/>
          <p:nvPr/>
        </p:nvSpPr>
        <p:spPr>
          <a:xfrm rot="0">
            <a:off x="-290512" y="4100513"/>
            <a:ext cx="1590675" cy="1590675"/>
          </a:xfrm>
          <a:prstGeom prst="rect">
            <a:avLst/>
          </a:prstGeom>
          <a:noFill/>
          <a:ln/>
        </p:spPr>
      </p:sp>
      <p:pic>
        <p:nvPicPr>
          <p:cNvPr id="21" name="Image 12" descr="preencoded.png"/>
          <p:cNvPicPr>
            <a:picLocks noChangeAspect="1"/>
          </p:cNvPicPr>
          <p:nvPr/>
        </p:nvPicPr>
        <p:blipFill>
          <a:blip r:embed="rId13"/>
          <a:srcRect l="0" r="29832" t="0" b="45897"/>
          <a:stretch/>
        </p:blipFill>
        <p:spPr>
          <a:xfrm>
            <a:off x="-290524" y="4100520"/>
            <a:ext cx="1116146" cy="860605"/>
          </a:xfrm>
          <a:prstGeom prst="rect">
            <a:avLst/>
          </a:prstGeom>
        </p:spPr>
      </p:pic>
      <p:pic>
        <p:nvPicPr>
          <p:cNvPr id="22" name="Image 13" descr="preencoded.png"/>
          <p:cNvPicPr>
            <a:picLocks noChangeAspect="1"/>
          </p:cNvPicPr>
          <p:nvPr/>
        </p:nvPicPr>
        <p:blipFill>
          <a:blip r:embed="rId14"/>
          <a:srcRect l="0" r="18265" t="0" b="34432"/>
          <a:stretch/>
        </p:blipFill>
        <p:spPr>
          <a:xfrm>
            <a:off x="-290540" y="4100521"/>
            <a:ext cx="1300135" cy="1042979"/>
          </a:xfrm>
          <a:prstGeom prst="rect">
            <a:avLst/>
          </a:prstGeom>
        </p:spPr>
      </p:pic>
      <p:sp>
        <p:nvSpPr>
          <p:cNvPr id="23" name="Shape 7"/>
          <p:cNvSpPr/>
          <p:nvPr/>
        </p:nvSpPr>
        <p:spPr>
          <a:xfrm>
            <a:off x="5938838" y="1385888"/>
            <a:ext cx="1530706" cy="2586367"/>
          </a:xfrm>
          <a:prstGeom prst="rect">
            <a:avLst/>
          </a:prstGeom>
          <a:noFill/>
          <a:ln/>
        </p:spPr>
      </p:sp>
      <p:sp>
        <p:nvSpPr>
          <p:cNvPr id="24" name="Shape 8"/>
          <p:cNvSpPr/>
          <p:nvPr/>
        </p:nvSpPr>
        <p:spPr>
          <a:xfrm>
            <a:off x="5938838" y="1385888"/>
            <a:ext cx="1530706" cy="1003550"/>
          </a:xfrm>
          <a:prstGeom prst="rect">
            <a:avLst/>
          </a:prstGeom>
          <a:noFill/>
          <a:ln/>
        </p:spPr>
      </p:sp>
      <p:sp>
        <p:nvSpPr>
          <p:cNvPr id="25" name="Shape 9"/>
          <p:cNvSpPr/>
          <p:nvPr/>
        </p:nvSpPr>
        <p:spPr>
          <a:xfrm>
            <a:off x="5938838" y="1385887"/>
            <a:ext cx="1521096" cy="857211"/>
          </a:xfrm>
          <a:prstGeom prst="roundRect">
            <a:avLst>
              <a:gd name="adj" fmla="val 69970"/>
            </a:avLst>
          </a:prstGeom>
          <a:solidFill>
            <a:srgbClr val="FFFFFF"/>
          </a:solidFill>
          <a:ln/>
        </p:spPr>
      </p:sp>
      <p:sp>
        <p:nvSpPr>
          <p:cNvPr id="26" name="Text 10"/>
          <p:cNvSpPr/>
          <p:nvPr/>
        </p:nvSpPr>
        <p:spPr>
          <a:xfrm>
            <a:off x="6173130" y="1581129"/>
            <a:ext cx="1052513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753"/>
              </a:lnSpc>
              <a:buNone/>
            </a:pPr>
            <a:r>
              <a:rPr lang="en-US" sz="1460" b="1" dirty="0">
                <a:solidFill>
                  <a:srgbClr val="575757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今すぐ</a:t>
            </a:r>
            <a:endParaRPr lang="en-US" sz="1460" dirty="0"/>
          </a:p>
          <a:p>
            <a:pPr algn="ctr" indent="0" marL="0">
              <a:lnSpc>
                <a:spcPts val="1753"/>
              </a:lnSpc>
              <a:buNone/>
            </a:pPr>
            <a:r>
              <a:rPr lang="en-US" sz="1460" b="1" dirty="0">
                <a:solidFill>
                  <a:srgbClr val="575757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おしゃべり！</a:t>
            </a:r>
            <a:endParaRPr lang="en-US" sz="1460" dirty="0"/>
          </a:p>
        </p:txBody>
      </p:sp>
      <p:pic>
        <p:nvPicPr>
          <p:cNvPr id="27" name="Image 14" descr="preencoded.png"/>
          <p:cNvPicPr>
            <a:picLocks noChangeAspect="1"/>
          </p:cNvPicPr>
          <p:nvPr/>
        </p:nvPicPr>
        <p:blipFill>
          <a:blip r:embed="rId15"/>
          <a:srcRect l="0" r="2" t="0" b="0"/>
          <a:stretch/>
        </p:blipFill>
        <p:spPr>
          <a:xfrm>
            <a:off x="6955071" y="2228848"/>
            <a:ext cx="192388" cy="160588"/>
          </a:xfrm>
          <a:prstGeom prst="rect">
            <a:avLst/>
          </a:prstGeom>
        </p:spPr>
      </p:pic>
      <p:pic>
        <p:nvPicPr>
          <p:cNvPr id="28" name="Image 15" descr="preencoded.png"/>
          <p:cNvPicPr>
            <a:picLocks noChangeAspect="1"/>
          </p:cNvPicPr>
          <p:nvPr/>
        </p:nvPicPr>
        <p:blipFill>
          <a:blip r:embed="rId16"/>
          <a:srcRect l="0" r="0" t="0" b="0"/>
          <a:stretch/>
        </p:blipFill>
        <p:spPr>
          <a:xfrm>
            <a:off x="5962566" y="2489012"/>
            <a:ext cx="1483242" cy="1483243"/>
          </a:xfrm>
          <a:prstGeom prst="rect">
            <a:avLst/>
          </a:prstGeom>
        </p:spPr>
      </p:pic>
      <p:sp>
        <p:nvSpPr>
          <p:cNvPr id="29" name="Shape 11"/>
          <p:cNvSpPr/>
          <p:nvPr/>
        </p:nvSpPr>
        <p:spPr>
          <a:xfrm>
            <a:off x="1004887" y="1738313"/>
            <a:ext cx="4403175" cy="2217636"/>
          </a:xfrm>
          <a:prstGeom prst="rect">
            <a:avLst/>
          </a:prstGeom>
          <a:noFill/>
          <a:ln/>
        </p:spPr>
      </p:sp>
      <p:sp>
        <p:nvSpPr>
          <p:cNvPr id="30" name="Shape 12"/>
          <p:cNvSpPr/>
          <p:nvPr/>
        </p:nvSpPr>
        <p:spPr>
          <a:xfrm>
            <a:off x="1004887" y="1738313"/>
            <a:ext cx="4403175" cy="1747244"/>
          </a:xfrm>
          <a:prstGeom prst="rect">
            <a:avLst/>
          </a:prstGeom>
          <a:noFill/>
          <a:ln/>
        </p:spPr>
      </p:sp>
      <p:sp>
        <p:nvSpPr>
          <p:cNvPr id="31" name="Shape 13"/>
          <p:cNvSpPr/>
          <p:nvPr/>
        </p:nvSpPr>
        <p:spPr>
          <a:xfrm>
            <a:off x="1004887" y="1738313"/>
            <a:ext cx="4403175" cy="1747244"/>
          </a:xfrm>
          <a:prstGeom prst="rect">
            <a:avLst/>
          </a:prstGeom>
          <a:noFill/>
          <a:ln/>
        </p:spPr>
      </p:sp>
      <p:sp>
        <p:nvSpPr>
          <p:cNvPr id="32" name="Shape 14"/>
          <p:cNvSpPr/>
          <p:nvPr/>
        </p:nvSpPr>
        <p:spPr>
          <a:xfrm>
            <a:off x="1004887" y="1738313"/>
            <a:ext cx="4403175" cy="996171"/>
          </a:xfrm>
          <a:prstGeom prst="rect">
            <a:avLst/>
          </a:prstGeom>
          <a:noFill/>
          <a:ln/>
        </p:spPr>
      </p:sp>
      <p:pic>
        <p:nvPicPr>
          <p:cNvPr id="33" name="Image 16" descr="preencoded.png"/>
          <p:cNvPicPr>
            <a:picLocks noChangeAspect="1"/>
          </p:cNvPicPr>
          <p:nvPr/>
        </p:nvPicPr>
        <p:blipFill>
          <a:blip r:embed="rId17"/>
          <a:srcRect l="0" r="0" t="0" b="0"/>
          <a:stretch/>
        </p:blipFill>
        <p:spPr>
          <a:xfrm>
            <a:off x="2377427" y="1955320"/>
            <a:ext cx="483645" cy="549959"/>
          </a:xfrm>
          <a:prstGeom prst="rect">
            <a:avLst/>
          </a:prstGeom>
        </p:spPr>
      </p:pic>
      <p:pic>
        <p:nvPicPr>
          <p:cNvPr id="34" name="Image 17" descr="preencoded.png"/>
          <p:cNvPicPr>
            <a:picLocks noChangeAspect="1"/>
          </p:cNvPicPr>
          <p:nvPr/>
        </p:nvPicPr>
        <p:blipFill>
          <a:blip r:embed="rId18"/>
          <a:srcRect l="0" r="0" t="0" b="0"/>
          <a:stretch/>
        </p:blipFill>
        <p:spPr>
          <a:xfrm>
            <a:off x="2935467" y="2105309"/>
            <a:ext cx="430643" cy="403743"/>
          </a:xfrm>
          <a:prstGeom prst="rect">
            <a:avLst/>
          </a:prstGeom>
        </p:spPr>
      </p:pic>
      <p:pic>
        <p:nvPicPr>
          <p:cNvPr id="35" name="Image 18" descr="preencoded.png"/>
          <p:cNvPicPr>
            <a:picLocks noChangeAspect="1"/>
          </p:cNvPicPr>
          <p:nvPr/>
        </p:nvPicPr>
        <p:blipFill>
          <a:blip r:embed="rId19"/>
          <a:srcRect l="0" r="0" t="0" b="0"/>
          <a:stretch/>
        </p:blipFill>
        <p:spPr>
          <a:xfrm>
            <a:off x="3408108" y="2000305"/>
            <a:ext cx="287936" cy="508884"/>
          </a:xfrm>
          <a:prstGeom prst="rect">
            <a:avLst/>
          </a:prstGeom>
        </p:spPr>
      </p:pic>
      <p:pic>
        <p:nvPicPr>
          <p:cNvPr id="36" name="Image 19" descr="preencoded.png"/>
          <p:cNvPicPr>
            <a:picLocks noChangeAspect="1"/>
          </p:cNvPicPr>
          <p:nvPr/>
        </p:nvPicPr>
        <p:blipFill>
          <a:blip r:embed="rId20"/>
          <a:srcRect l="0" r="0" t="0" b="0"/>
          <a:stretch/>
        </p:blipFill>
        <p:spPr>
          <a:xfrm>
            <a:off x="3740134" y="2105309"/>
            <a:ext cx="430643" cy="403743"/>
          </a:xfrm>
          <a:prstGeom prst="rect">
            <a:avLst/>
          </a:prstGeom>
        </p:spPr>
      </p:pic>
      <p:pic>
        <p:nvPicPr>
          <p:cNvPr id="37" name="Image 20" descr="preencoded.png"/>
          <p:cNvPicPr>
            <a:picLocks noChangeAspect="1"/>
          </p:cNvPicPr>
          <p:nvPr/>
        </p:nvPicPr>
        <p:blipFill>
          <a:blip r:embed="rId21"/>
          <a:srcRect l="0" r="0" t="0" b="0"/>
          <a:stretch/>
        </p:blipFill>
        <p:spPr>
          <a:xfrm>
            <a:off x="4244113" y="2105467"/>
            <a:ext cx="662536" cy="403883"/>
          </a:xfrm>
          <a:prstGeom prst="rect">
            <a:avLst/>
          </a:prstGeom>
        </p:spPr>
      </p:pic>
      <p:pic>
        <p:nvPicPr>
          <p:cNvPr id="38" name="Image 21" descr="preencoded.png"/>
          <p:cNvPicPr>
            <a:picLocks noChangeAspect="1"/>
          </p:cNvPicPr>
          <p:nvPr/>
        </p:nvPicPr>
        <p:blipFill>
          <a:blip r:embed="rId22"/>
          <a:srcRect l="0" r="0" t="0" b="0"/>
          <a:stretch/>
        </p:blipFill>
        <p:spPr>
          <a:xfrm>
            <a:off x="4981631" y="2105309"/>
            <a:ext cx="430643" cy="403743"/>
          </a:xfrm>
          <a:prstGeom prst="rect">
            <a:avLst/>
          </a:prstGeom>
        </p:spPr>
      </p:pic>
      <p:pic>
        <p:nvPicPr>
          <p:cNvPr id="39" name="Image 22" descr="preencoded.png"/>
          <p:cNvPicPr>
            <a:picLocks noChangeAspect="1"/>
          </p:cNvPicPr>
          <p:nvPr/>
        </p:nvPicPr>
        <p:blipFill>
          <a:blip r:embed="rId23"/>
          <a:srcRect l="0" r="0" t="0" b="0"/>
          <a:stretch/>
        </p:blipFill>
        <p:spPr>
          <a:xfrm>
            <a:off x="1004906" y="1738269"/>
            <a:ext cx="997111" cy="995217"/>
          </a:xfrm>
          <a:prstGeom prst="rect">
            <a:avLst/>
          </a:prstGeom>
        </p:spPr>
      </p:pic>
      <p:sp>
        <p:nvSpPr>
          <p:cNvPr id="40" name="Shape 15"/>
          <p:cNvSpPr/>
          <p:nvPr/>
        </p:nvSpPr>
        <p:spPr>
          <a:xfrm>
            <a:off x="1004887" y="3018831"/>
            <a:ext cx="4403175" cy="466725"/>
          </a:xfrm>
          <a:prstGeom prst="rect">
            <a:avLst/>
          </a:prstGeom>
          <a:noFill/>
          <a:ln/>
        </p:spPr>
      </p:sp>
      <p:sp>
        <p:nvSpPr>
          <p:cNvPr id="41" name="Shape 16"/>
          <p:cNvSpPr/>
          <p:nvPr/>
        </p:nvSpPr>
        <p:spPr>
          <a:xfrm rot="10800000">
            <a:off x="1004887" y="3248025"/>
            <a:ext cx="564241" cy="0"/>
          </a:xfrm>
          <a:prstGeom prst="line">
            <a:avLst/>
          </a:prstGeom>
          <a:noFill/>
          <a:ln w="11306">
            <a:solidFill>
              <a:srgbClr val="BBBBBB"/>
            </a:solidFill>
            <a:prstDash val="solid"/>
          </a:ln>
        </p:spPr>
      </p:sp>
      <p:sp>
        <p:nvSpPr>
          <p:cNvPr id="42" name="Text 17"/>
          <p:cNvSpPr/>
          <p:nvPr/>
        </p:nvSpPr>
        <p:spPr>
          <a:xfrm>
            <a:off x="1759539" y="3018831"/>
            <a:ext cx="2893870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3471"/>
              </a:lnSpc>
              <a:buNone/>
            </a:pPr>
            <a:r>
              <a:rPr lang="en-US" sz="1780" spc="534" kern="0" dirty="0">
                <a:solidFill>
                  <a:srgbClr val="545454">
                    <a:alpha val="99000"/>
                  </a:srgbClr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おしゃべりAI コトモ</a:t>
            </a:r>
            <a:endParaRPr lang="en-US" sz="1780" dirty="0"/>
          </a:p>
        </p:txBody>
      </p:sp>
      <p:sp>
        <p:nvSpPr>
          <p:cNvPr id="43" name="Shape 18"/>
          <p:cNvSpPr/>
          <p:nvPr/>
        </p:nvSpPr>
        <p:spPr>
          <a:xfrm rot="10800000">
            <a:off x="4843463" y="3248025"/>
            <a:ext cx="564241" cy="0"/>
          </a:xfrm>
          <a:prstGeom prst="line">
            <a:avLst/>
          </a:prstGeom>
          <a:noFill/>
          <a:ln w="11306">
            <a:solidFill>
              <a:srgbClr val="BBBBBB"/>
            </a:solidFill>
            <a:prstDash val="solid"/>
          </a:ln>
        </p:spPr>
      </p:sp>
      <p:sp>
        <p:nvSpPr>
          <p:cNvPr id="44" name="Text 19"/>
          <p:cNvSpPr/>
          <p:nvPr/>
        </p:nvSpPr>
        <p:spPr>
          <a:xfrm>
            <a:off x="2187299" y="3651148"/>
            <a:ext cx="20383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280"/>
              </a:lnSpc>
              <a:buNone/>
            </a:pPr>
            <a:r>
              <a:rPr lang="en-US" sz="1674" spc="67" kern="0" dirty="0">
                <a:solidFill>
                  <a:srgbClr val="575757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https://cotomo.ai/</a:t>
            </a:r>
            <a:endParaRPr lang="en-US" sz="167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2026-02-12T02:28:50Z</dcterms:created>
  <dcterms:modified xsi:type="dcterms:W3CDTF">2026-02-12T02:28:50Z</dcterms:modified>
</cp:coreProperties>
</file>